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6" r:id="rId6"/>
    <p:sldId id="260" r:id="rId7"/>
    <p:sldId id="261" r:id="rId8"/>
    <p:sldId id="278" r:id="rId9"/>
    <p:sldId id="269" r:id="rId10"/>
    <p:sldId id="272" r:id="rId11"/>
    <p:sldId id="273" r:id="rId12"/>
    <p:sldId id="274" r:id="rId13"/>
    <p:sldId id="263" r:id="rId14"/>
    <p:sldId id="264" r:id="rId15"/>
    <p:sldId id="277" r:id="rId16"/>
    <p:sldId id="280" r:id="rId17"/>
    <p:sldId id="281" r:id="rId18"/>
    <p:sldId id="265" r:id="rId19"/>
    <p:sldId id="262" r:id="rId20"/>
    <p:sldId id="279" r:id="rId21"/>
    <p:sldId id="267" r:id="rId22"/>
    <p:sldId id="282" r:id="rId23"/>
  </p:sldIdLst>
  <p:sldSz cx="10080625" cy="6300788"/>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985">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BF27"/>
    <a:srgbClr val="676767"/>
    <a:srgbClr val="46B4E7"/>
    <a:srgbClr val="4C4C4C"/>
    <a:srgbClr val="AFAEAD"/>
    <a:srgbClr val="282727"/>
    <a:srgbClr val="1C1B1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4620" autoAdjust="0"/>
  </p:normalViewPr>
  <p:slideViewPr>
    <p:cSldViewPr>
      <p:cViewPr varScale="1">
        <p:scale>
          <a:sx n="98" d="100"/>
          <a:sy n="98" d="100"/>
        </p:scale>
        <p:origin x="-1032" y="-77"/>
      </p:cViewPr>
      <p:guideLst>
        <p:guide orient="horz" pos="1985"/>
        <p:guide pos="3175"/>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AiKOON Masterlayout">
    <p:spTree>
      <p:nvGrpSpPr>
        <p:cNvPr id="1" name=""/>
        <p:cNvGrpSpPr/>
        <p:nvPr/>
      </p:nvGrpSpPr>
      <p:grpSpPr>
        <a:xfrm>
          <a:off x="0" y="0"/>
          <a:ext cx="0" cy="0"/>
          <a:chOff x="0" y="0"/>
          <a:chExt cx="0" cy="0"/>
        </a:xfrm>
      </p:grpSpPr>
      <p:sp>
        <p:nvSpPr>
          <p:cNvPr id="9" name="Textplatzhalter 20"/>
          <p:cNvSpPr>
            <a:spLocks noGrp="1"/>
          </p:cNvSpPr>
          <p:nvPr>
            <p:ph type="body" sz="quarter" idx="12"/>
          </p:nvPr>
        </p:nvSpPr>
        <p:spPr>
          <a:xfrm>
            <a:off x="504000" y="918000"/>
            <a:ext cx="9288000" cy="432000"/>
          </a:xfrm>
          <a:prstGeom prst="rect">
            <a:avLst/>
          </a:prstGeom>
        </p:spPr>
        <p:txBody>
          <a:bodyPr lIns="0" tIns="0" rIns="0" bIns="0"/>
          <a:lstStyle>
            <a:lvl1pPr>
              <a:buNone/>
              <a:defRPr sz="2800">
                <a:solidFill>
                  <a:srgbClr val="46B4E7"/>
                </a:solidFill>
                <a:latin typeface="Myriad Pro Light" pitchFamily="34" charset="0"/>
              </a:defRPr>
            </a:lvl1pPr>
          </a:lstStyle>
          <a:p>
            <a:pPr lvl="0"/>
            <a:r>
              <a:rPr lang="de-DE" smtClean="0"/>
              <a:t>Textmasterformate durch Klicken bearbeiten</a:t>
            </a:r>
          </a:p>
        </p:txBody>
      </p:sp>
      <p:sp>
        <p:nvSpPr>
          <p:cNvPr id="11" name="Bildplatzhalter 10"/>
          <p:cNvSpPr>
            <a:spLocks noGrp="1"/>
          </p:cNvSpPr>
          <p:nvPr>
            <p:ph type="pic" sz="quarter" idx="13"/>
          </p:nvPr>
        </p:nvSpPr>
        <p:spPr>
          <a:xfrm>
            <a:off x="2232024" y="2141538"/>
            <a:ext cx="2448247" cy="1440904"/>
          </a:xfrm>
          <a:prstGeom prst="rect">
            <a:avLst/>
          </a:prstGeom>
          <a:ln>
            <a:solidFill>
              <a:schemeClr val="accent2">
                <a:lumMod val="60000"/>
                <a:lumOff val="40000"/>
              </a:schemeClr>
            </a:solidFill>
          </a:ln>
        </p:spPr>
        <p:txBody>
          <a:bodyPr/>
          <a:lstStyle/>
          <a:p>
            <a:r>
              <a:rPr lang="de-DE" smtClean="0"/>
              <a:t>Bild durch Klicken auf Symbol hinzufügen</a:t>
            </a:r>
            <a:endParaRPr lang="de-DE"/>
          </a:p>
        </p:txBody>
      </p:sp>
    </p:spTree>
  </p:cSld>
  <p:clrMapOvr>
    <a:masterClrMapping/>
  </p:clrMapOvr>
  <p:transition spd="med">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Inhaltsplatzhalter 2"/>
          <p:cNvSpPr>
            <a:spLocks noGrp="1"/>
          </p:cNvSpPr>
          <p:nvPr>
            <p:ph idx="1"/>
          </p:nvPr>
        </p:nvSpPr>
        <p:spPr>
          <a:xfrm>
            <a:off x="432000" y="1422000"/>
            <a:ext cx="6308568" cy="4176464"/>
          </a:xfrm>
          <a:prstGeom prst="rect">
            <a:avLst/>
          </a:prstGeom>
          <a:effectLst>
            <a:innerShdw blurRad="63500" dir="2700000">
              <a:prstClr val="black">
                <a:alpha val="50000"/>
              </a:prstClr>
            </a:innerShdw>
          </a:effectLst>
        </p:spPr>
        <p:txBody>
          <a:bodyPr lIns="0" tIns="0" rIns="0" bIns="0"/>
          <a:lstStyle>
            <a:lvl1pPr marL="342900" marR="0" indent="-250825" algn="l" defTabSz="914400" rtl="0" eaLnBrk="1" fontAlgn="auto" latinLnBrk="0" hangingPunct="1">
              <a:lnSpc>
                <a:spcPct val="100000"/>
              </a:lnSpc>
              <a:spcBef>
                <a:spcPct val="20000"/>
              </a:spcBef>
              <a:spcAft>
                <a:spcPts val="0"/>
              </a:spcAft>
              <a:buClr>
                <a:srgbClr val="46B4E7"/>
              </a:buClr>
              <a:buSzTx/>
              <a:buFont typeface="Wingdings" pitchFamily="2" charset="2"/>
              <a:buChar char="§"/>
              <a:tabLst/>
              <a:defRPr sz="2000" b="0">
                <a:solidFill>
                  <a:srgbClr val="4C4C4C"/>
                </a:solidFill>
                <a:latin typeface="Myriad Pro Light" pitchFamily="34" charset="0"/>
              </a:defRPr>
            </a:lvl1pPr>
            <a:lvl2pPr marL="604838" indent="-231775">
              <a:buClr>
                <a:srgbClr val="46B4E7"/>
              </a:buClr>
              <a:buFont typeface="Wingdings" pitchFamily="2" charset="2"/>
              <a:buNone/>
              <a:defRPr sz="1800">
                <a:solidFill>
                  <a:srgbClr val="676767"/>
                </a:solidFill>
                <a:latin typeface="Myriad Pro" pitchFamily="34" charset="0"/>
              </a:defRPr>
            </a:lvl2pPr>
            <a:lvl3pPr marL="865188" indent="-231775">
              <a:buClr>
                <a:srgbClr val="46B4E7"/>
              </a:buClr>
              <a:buFont typeface="Wingdings" pitchFamily="2" charset="2"/>
              <a:buChar char="§"/>
              <a:tabLst/>
              <a:defRPr sz="2000">
                <a:solidFill>
                  <a:srgbClr val="282727"/>
                </a:solidFill>
                <a:latin typeface="Myriad Pro" pitchFamily="34" charset="0"/>
              </a:defRPr>
            </a:lvl3pPr>
            <a:lvl4pPr marL="1154113" indent="-795338">
              <a:buClr>
                <a:srgbClr val="46B4E7"/>
              </a:buClr>
              <a:buFont typeface="Wingdings" pitchFamily="2" charset="2"/>
              <a:buChar char="§"/>
              <a:defRPr lang="de-DE" sz="1600" kern="1200" dirty="0" smtClean="0">
                <a:solidFill>
                  <a:srgbClr val="282727"/>
                </a:solidFill>
                <a:latin typeface="Myriad Pro" pitchFamily="34" charset="0"/>
                <a:ea typeface="+mn-ea"/>
                <a:cs typeface="+mn-cs"/>
              </a:defRPr>
            </a:lvl4pPr>
            <a:lvl5pPr marL="1392238" indent="-203200">
              <a:buClr>
                <a:srgbClr val="46B4E7"/>
              </a:buClr>
              <a:buFont typeface="Wingdings" pitchFamily="2" charset="2"/>
              <a:buChar char="§"/>
              <a:defRPr sz="1200">
                <a:solidFill>
                  <a:srgbClr val="282727"/>
                </a:solidFill>
                <a:latin typeface="Myriad Pro" pitchFamily="34" charset="0"/>
              </a:defRPr>
            </a:lvl5pPr>
          </a:lstStyle>
          <a:p>
            <a:pPr lvl="0"/>
            <a:r>
              <a:rPr lang="de-DE" smtClean="0"/>
              <a:t>Textmasterformate durch Klicken bearbeiten</a:t>
            </a:r>
          </a:p>
          <a:p>
            <a:pPr lvl="1"/>
            <a:r>
              <a:rPr lang="de-DE" smtClean="0"/>
              <a:t>Zweite Ebene</a:t>
            </a:r>
          </a:p>
        </p:txBody>
      </p:sp>
      <p:sp>
        <p:nvSpPr>
          <p:cNvPr id="16" name="Bildplatzhalter 15"/>
          <p:cNvSpPr>
            <a:spLocks noGrp="1"/>
          </p:cNvSpPr>
          <p:nvPr>
            <p:ph type="pic" sz="quarter" idx="10"/>
          </p:nvPr>
        </p:nvSpPr>
        <p:spPr>
          <a:xfrm>
            <a:off x="6984528" y="1422202"/>
            <a:ext cx="2808287" cy="2016596"/>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7" name="Bildplatzhalter 15"/>
          <p:cNvSpPr>
            <a:spLocks noGrp="1"/>
          </p:cNvSpPr>
          <p:nvPr>
            <p:ph type="pic" sz="quarter" idx="11"/>
          </p:nvPr>
        </p:nvSpPr>
        <p:spPr>
          <a:xfrm>
            <a:off x="6984626" y="3582813"/>
            <a:ext cx="2808287" cy="2016571"/>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21" name="Textplatzhalter 20"/>
          <p:cNvSpPr>
            <a:spLocks noGrp="1"/>
          </p:cNvSpPr>
          <p:nvPr>
            <p:ph type="body" sz="quarter" idx="12"/>
          </p:nvPr>
        </p:nvSpPr>
        <p:spPr>
          <a:xfrm>
            <a:off x="504000" y="918000"/>
            <a:ext cx="9288000" cy="432000"/>
          </a:xfrm>
          <a:prstGeom prst="rect">
            <a:avLst/>
          </a:prstGeom>
        </p:spPr>
        <p:txBody>
          <a:bodyPr lIns="0" tIns="0" rIns="0" bIns="0"/>
          <a:lstStyle>
            <a:lvl1pPr>
              <a:buNone/>
              <a:defRPr sz="2800">
                <a:solidFill>
                  <a:srgbClr val="46B4E7"/>
                </a:solidFill>
                <a:latin typeface="Myriad Pro Light" pitchFamily="34" charset="0"/>
              </a:defRPr>
            </a:lvl1pPr>
          </a:lstStyle>
          <a:p>
            <a:pPr lvl="0"/>
            <a:r>
              <a:rPr lang="de-DE" smtClean="0"/>
              <a:t>Textmasterformate durch Klicken bearbeiten</a:t>
            </a:r>
          </a:p>
        </p:txBody>
      </p:sp>
    </p:spTree>
  </p:cSld>
  <p:clrMapOvr>
    <a:masterClrMapping/>
  </p:clrMapOvr>
  <p:transition spd="med">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folie">
    <p:bg>
      <p:bgRef idx="1001">
        <a:schemeClr val="bg1"/>
      </p:bgRef>
    </p:bg>
    <p:spTree>
      <p:nvGrpSpPr>
        <p:cNvPr id="1" name=""/>
        <p:cNvGrpSpPr/>
        <p:nvPr/>
      </p:nvGrpSpPr>
      <p:grpSpPr>
        <a:xfrm>
          <a:off x="0" y="0"/>
          <a:ext cx="0" cy="0"/>
          <a:chOff x="0" y="0"/>
          <a:chExt cx="0" cy="0"/>
        </a:xfrm>
      </p:grpSpPr>
      <p:sp>
        <p:nvSpPr>
          <p:cNvPr id="5" name="Inhaltsplatzhalter 2"/>
          <p:cNvSpPr>
            <a:spLocks noGrp="1"/>
          </p:cNvSpPr>
          <p:nvPr>
            <p:ph idx="1"/>
          </p:nvPr>
        </p:nvSpPr>
        <p:spPr>
          <a:xfrm>
            <a:off x="432000" y="1422202"/>
            <a:ext cx="7344816" cy="4176464"/>
          </a:xfrm>
          <a:prstGeom prst="rect">
            <a:avLst/>
          </a:prstGeom>
          <a:effectLst>
            <a:innerShdw blurRad="63500" dir="2700000">
              <a:prstClr val="black">
                <a:alpha val="50000"/>
              </a:prstClr>
            </a:innerShdw>
          </a:effectLst>
        </p:spPr>
        <p:txBody>
          <a:bodyPr lIns="0" tIns="0" rIns="0" bIns="0"/>
          <a:lstStyle>
            <a:lvl1pPr marL="342900" marR="0" indent="-250825" algn="l" defTabSz="914400" rtl="0" eaLnBrk="1" fontAlgn="auto" latinLnBrk="0" hangingPunct="1">
              <a:lnSpc>
                <a:spcPct val="100000"/>
              </a:lnSpc>
              <a:spcBef>
                <a:spcPct val="20000"/>
              </a:spcBef>
              <a:spcAft>
                <a:spcPts val="0"/>
              </a:spcAft>
              <a:buClr>
                <a:srgbClr val="46B4E7"/>
              </a:buClr>
              <a:buSzTx/>
              <a:buFont typeface="Wingdings" pitchFamily="2" charset="2"/>
              <a:buChar char="§"/>
              <a:tabLst/>
              <a:defRPr sz="2000" b="0">
                <a:solidFill>
                  <a:srgbClr val="4C4C4C"/>
                </a:solidFill>
                <a:latin typeface="Myriad Pro Light" pitchFamily="34" charset="0"/>
              </a:defRPr>
            </a:lvl1pPr>
            <a:lvl2pPr marL="604838" indent="-231775">
              <a:buClr>
                <a:srgbClr val="46B4E7"/>
              </a:buClr>
              <a:buFont typeface="Wingdings" pitchFamily="2" charset="2"/>
              <a:buChar char="§"/>
              <a:defRPr sz="1800">
                <a:solidFill>
                  <a:srgbClr val="676767"/>
                </a:solidFill>
                <a:latin typeface="Myriad Pro" pitchFamily="34" charset="0"/>
              </a:defRPr>
            </a:lvl2pPr>
            <a:lvl3pPr marL="865188" indent="-231775">
              <a:buClr>
                <a:srgbClr val="46B4E7"/>
              </a:buClr>
              <a:buFont typeface="Wingdings" pitchFamily="2" charset="2"/>
              <a:buChar char="§"/>
              <a:tabLst/>
              <a:defRPr sz="2000">
                <a:solidFill>
                  <a:srgbClr val="282727"/>
                </a:solidFill>
                <a:latin typeface="Myriad Pro" pitchFamily="34" charset="0"/>
              </a:defRPr>
            </a:lvl3pPr>
            <a:lvl4pPr marL="1154113" indent="-795338">
              <a:buClr>
                <a:srgbClr val="46B4E7"/>
              </a:buClr>
              <a:buFont typeface="Wingdings" pitchFamily="2" charset="2"/>
              <a:buChar char="§"/>
              <a:defRPr lang="de-DE" sz="1600" kern="1200" dirty="0" smtClean="0">
                <a:solidFill>
                  <a:srgbClr val="282727"/>
                </a:solidFill>
                <a:latin typeface="Myriad Pro" pitchFamily="34" charset="0"/>
                <a:ea typeface="+mn-ea"/>
                <a:cs typeface="+mn-cs"/>
              </a:defRPr>
            </a:lvl4pPr>
            <a:lvl5pPr marL="1392238" indent="-203200">
              <a:buClr>
                <a:srgbClr val="46B4E7"/>
              </a:buClr>
              <a:buFont typeface="Wingdings" pitchFamily="2" charset="2"/>
              <a:buChar char="§"/>
              <a:defRPr sz="1200">
                <a:solidFill>
                  <a:srgbClr val="282727"/>
                </a:solidFill>
                <a:latin typeface="Myriad Pro" pitchFamily="34" charset="0"/>
              </a:defRPr>
            </a:lvl5pPr>
          </a:lstStyle>
          <a:p>
            <a:pPr lvl="0"/>
            <a:r>
              <a:rPr lang="de-DE" smtClean="0"/>
              <a:t>Textmasterformate durch Klicken bearbeiten</a:t>
            </a:r>
          </a:p>
          <a:p>
            <a:pPr lvl="1"/>
            <a:r>
              <a:rPr lang="de-DE" smtClean="0"/>
              <a:t>Zweite Ebene</a:t>
            </a:r>
          </a:p>
        </p:txBody>
      </p:sp>
      <p:sp>
        <p:nvSpPr>
          <p:cNvPr id="9" name="Bildplatzhalter 15"/>
          <p:cNvSpPr>
            <a:spLocks noGrp="1"/>
          </p:cNvSpPr>
          <p:nvPr>
            <p:ph type="pic" sz="quarter" idx="14"/>
          </p:nvPr>
        </p:nvSpPr>
        <p:spPr>
          <a:xfrm>
            <a:off x="7992665" y="4302522"/>
            <a:ext cx="1800175" cy="1296144"/>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3" name="Bildplatzhalter 15"/>
          <p:cNvSpPr>
            <a:spLocks noGrp="1"/>
          </p:cNvSpPr>
          <p:nvPr>
            <p:ph type="pic" sz="quarter" idx="16"/>
          </p:nvPr>
        </p:nvSpPr>
        <p:spPr>
          <a:xfrm>
            <a:off x="7992665" y="2862362"/>
            <a:ext cx="1800175" cy="1296144"/>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marL="342900" indent="-342900" algn="l" defTabSz="914400" rtl="0" eaLnBrk="1" latinLnBrk="0" hangingPunct="1">
              <a:spcBef>
                <a:spcPct val="20000"/>
              </a:spcBef>
              <a:buFont typeface="Arial" pitchFamily="34" charset="0"/>
              <a:buNone/>
              <a:defRPr lang="de-DE" sz="1400" kern="1200" dirty="0">
                <a:solidFill>
                  <a:schemeClr val="tx1"/>
                </a:solidFill>
                <a:latin typeface="+mn-lt"/>
                <a:ea typeface="+mn-ea"/>
                <a:cs typeface="+mn-cs"/>
              </a:defRPr>
            </a:lvl1pPr>
          </a:lstStyle>
          <a:p>
            <a:r>
              <a:rPr lang="de-DE" smtClean="0"/>
              <a:t>Bild durch Klicken auf Symbol hinzufügen</a:t>
            </a:r>
            <a:endParaRPr lang="de-DE" dirty="0"/>
          </a:p>
        </p:txBody>
      </p:sp>
      <p:sp>
        <p:nvSpPr>
          <p:cNvPr id="14" name="Bildplatzhalter 15"/>
          <p:cNvSpPr>
            <a:spLocks noGrp="1"/>
          </p:cNvSpPr>
          <p:nvPr>
            <p:ph type="pic" sz="quarter" idx="17"/>
          </p:nvPr>
        </p:nvSpPr>
        <p:spPr>
          <a:xfrm>
            <a:off x="7992665" y="1422330"/>
            <a:ext cx="1800175" cy="1296016"/>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0" name="Textplatzhalter 20"/>
          <p:cNvSpPr>
            <a:spLocks noGrp="1"/>
          </p:cNvSpPr>
          <p:nvPr>
            <p:ph type="body" sz="quarter" idx="12"/>
          </p:nvPr>
        </p:nvSpPr>
        <p:spPr>
          <a:xfrm>
            <a:off x="504000" y="918000"/>
            <a:ext cx="9288000" cy="432000"/>
          </a:xfrm>
          <a:prstGeom prst="rect">
            <a:avLst/>
          </a:prstGeom>
        </p:spPr>
        <p:txBody>
          <a:bodyPr lIns="0" tIns="0" rIns="0" bIns="0"/>
          <a:lstStyle>
            <a:lvl1pPr>
              <a:buNone/>
              <a:defRPr sz="2800">
                <a:solidFill>
                  <a:srgbClr val="46B4E7"/>
                </a:solidFill>
                <a:latin typeface="Myriad Pro Light" pitchFamily="34" charset="0"/>
              </a:defRPr>
            </a:lvl1pPr>
          </a:lstStyle>
          <a:p>
            <a:pPr lvl="0"/>
            <a:r>
              <a:rPr lang="de-DE" smtClean="0"/>
              <a:t>Textmasterformate durch Klicken bearbeiten</a:t>
            </a:r>
          </a:p>
        </p:txBody>
      </p:sp>
    </p:spTree>
  </p:cSld>
  <p:clrMapOvr>
    <a:overrideClrMapping bg1="lt1" tx1="dk1" bg2="lt2" tx2="dk2" accent1="accent1" accent2="accent2" accent3="accent3" accent4="accent4" accent5="accent5" accent6="accent6" hlink="hlink" folHlink="folHlink"/>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5" name="Inhaltsplatzhalter 2"/>
          <p:cNvSpPr>
            <a:spLocks noGrp="1"/>
          </p:cNvSpPr>
          <p:nvPr>
            <p:ph idx="1"/>
          </p:nvPr>
        </p:nvSpPr>
        <p:spPr>
          <a:xfrm>
            <a:off x="432000" y="1422202"/>
            <a:ext cx="7704856" cy="4176464"/>
          </a:xfrm>
          <a:prstGeom prst="rect">
            <a:avLst/>
          </a:prstGeom>
          <a:effectLst>
            <a:innerShdw blurRad="63500" dir="2700000">
              <a:prstClr val="black">
                <a:alpha val="50000"/>
              </a:prstClr>
            </a:innerShdw>
          </a:effectLst>
        </p:spPr>
        <p:txBody>
          <a:bodyPr lIns="0" tIns="0" rIns="0" bIns="0"/>
          <a:lstStyle>
            <a:lvl1pPr marL="342900" marR="0" indent="-250825" algn="l" defTabSz="914400" rtl="0" eaLnBrk="1" fontAlgn="auto" latinLnBrk="0" hangingPunct="1">
              <a:lnSpc>
                <a:spcPct val="100000"/>
              </a:lnSpc>
              <a:spcBef>
                <a:spcPct val="20000"/>
              </a:spcBef>
              <a:spcAft>
                <a:spcPts val="0"/>
              </a:spcAft>
              <a:buClr>
                <a:srgbClr val="46B4E7"/>
              </a:buClr>
              <a:buSzTx/>
              <a:buFont typeface="Wingdings" pitchFamily="2" charset="2"/>
              <a:buChar char="§"/>
              <a:tabLst/>
              <a:defRPr sz="2000" b="0">
                <a:solidFill>
                  <a:srgbClr val="4C4C4C"/>
                </a:solidFill>
                <a:latin typeface="Myriad Pro Light" pitchFamily="34" charset="0"/>
              </a:defRPr>
            </a:lvl1pPr>
            <a:lvl2pPr marL="604838" indent="-231775">
              <a:buClr>
                <a:srgbClr val="46B4E7"/>
              </a:buClr>
              <a:buFont typeface="Wingdings" pitchFamily="2" charset="2"/>
              <a:buChar char="§"/>
              <a:defRPr sz="1800">
                <a:solidFill>
                  <a:srgbClr val="676767"/>
                </a:solidFill>
                <a:latin typeface="Myriad Pro" pitchFamily="34" charset="0"/>
              </a:defRPr>
            </a:lvl2pPr>
            <a:lvl3pPr marL="865188" indent="-231775">
              <a:buClr>
                <a:srgbClr val="46B4E7"/>
              </a:buClr>
              <a:buFont typeface="Wingdings" pitchFamily="2" charset="2"/>
              <a:buChar char="§"/>
              <a:tabLst/>
              <a:defRPr sz="2000">
                <a:solidFill>
                  <a:srgbClr val="282727"/>
                </a:solidFill>
                <a:latin typeface="Myriad Pro" pitchFamily="34" charset="0"/>
              </a:defRPr>
            </a:lvl3pPr>
            <a:lvl4pPr marL="1154113" indent="-795338">
              <a:buClr>
                <a:srgbClr val="46B4E7"/>
              </a:buClr>
              <a:buFont typeface="Wingdings" pitchFamily="2" charset="2"/>
              <a:buChar char="§"/>
              <a:defRPr lang="de-DE" sz="1600" kern="1200" dirty="0" smtClean="0">
                <a:solidFill>
                  <a:srgbClr val="282727"/>
                </a:solidFill>
                <a:latin typeface="Myriad Pro" pitchFamily="34" charset="0"/>
                <a:ea typeface="+mn-ea"/>
                <a:cs typeface="+mn-cs"/>
              </a:defRPr>
            </a:lvl4pPr>
            <a:lvl5pPr marL="1392238" indent="-203200">
              <a:buClr>
                <a:srgbClr val="46B4E7"/>
              </a:buClr>
              <a:buFont typeface="Wingdings" pitchFamily="2" charset="2"/>
              <a:buChar char="§"/>
              <a:defRPr sz="1200">
                <a:solidFill>
                  <a:srgbClr val="282727"/>
                </a:solidFill>
                <a:latin typeface="Myriad Pro" pitchFamily="34" charset="0"/>
              </a:defRPr>
            </a:lvl5pPr>
          </a:lstStyle>
          <a:p>
            <a:pPr lvl="0"/>
            <a:r>
              <a:rPr lang="de-DE" smtClean="0"/>
              <a:t>Textmasterformate durch Klicken bearbeiten</a:t>
            </a:r>
          </a:p>
          <a:p>
            <a:pPr lvl="1"/>
            <a:r>
              <a:rPr lang="de-DE" smtClean="0"/>
              <a:t>Zweite Ebene</a:t>
            </a:r>
          </a:p>
        </p:txBody>
      </p:sp>
      <p:sp>
        <p:nvSpPr>
          <p:cNvPr id="9" name="Bildplatzhalter 15"/>
          <p:cNvSpPr>
            <a:spLocks noGrp="1"/>
          </p:cNvSpPr>
          <p:nvPr>
            <p:ph type="pic" sz="quarter" idx="14"/>
          </p:nvPr>
        </p:nvSpPr>
        <p:spPr>
          <a:xfrm>
            <a:off x="8352705" y="4662191"/>
            <a:ext cx="1440135" cy="936475"/>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2" name="Bildplatzhalter 15"/>
          <p:cNvSpPr>
            <a:spLocks noGrp="1"/>
          </p:cNvSpPr>
          <p:nvPr>
            <p:ph type="pic" sz="quarter" idx="15"/>
          </p:nvPr>
        </p:nvSpPr>
        <p:spPr>
          <a:xfrm>
            <a:off x="8352705" y="3582442"/>
            <a:ext cx="1440135" cy="936475"/>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3" name="Bildplatzhalter 15"/>
          <p:cNvSpPr>
            <a:spLocks noGrp="1"/>
          </p:cNvSpPr>
          <p:nvPr>
            <p:ph type="pic" sz="quarter" idx="16"/>
          </p:nvPr>
        </p:nvSpPr>
        <p:spPr>
          <a:xfrm>
            <a:off x="8352705" y="2502322"/>
            <a:ext cx="1440135" cy="936475"/>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14" name="Bildplatzhalter 15"/>
          <p:cNvSpPr>
            <a:spLocks noGrp="1"/>
          </p:cNvSpPr>
          <p:nvPr>
            <p:ph type="pic" sz="quarter" idx="17"/>
          </p:nvPr>
        </p:nvSpPr>
        <p:spPr>
          <a:xfrm>
            <a:off x="8352705" y="1422202"/>
            <a:ext cx="1440135" cy="936475"/>
          </a:xfrm>
          <a:prstGeom prst="roundRect">
            <a:avLst>
              <a:gd name="adj" fmla="val 7877"/>
            </a:avLst>
          </a:prstGeom>
          <a:ln w="15875">
            <a:solidFill>
              <a:srgbClr val="AFAEAD"/>
            </a:solidFill>
          </a:ln>
          <a:effectLst>
            <a:outerShdw blurRad="50800" dist="38100" dir="2700000" algn="tl" rotWithShape="0">
              <a:prstClr val="black">
                <a:alpha val="40000"/>
              </a:prstClr>
            </a:outerShdw>
          </a:effectLst>
        </p:spPr>
        <p:txBody>
          <a:bodyPr/>
          <a:lstStyle>
            <a:lvl1pPr>
              <a:buNone/>
              <a:defRPr sz="1400"/>
            </a:lvl1pPr>
          </a:lstStyle>
          <a:p>
            <a:r>
              <a:rPr lang="de-DE" smtClean="0"/>
              <a:t>Bild durch Klicken auf Symbol hinzufügen</a:t>
            </a:r>
            <a:endParaRPr lang="de-DE" dirty="0"/>
          </a:p>
        </p:txBody>
      </p:sp>
      <p:sp>
        <p:nvSpPr>
          <p:cNvPr id="23" name="Textplatzhalter 20"/>
          <p:cNvSpPr>
            <a:spLocks noGrp="1"/>
          </p:cNvSpPr>
          <p:nvPr>
            <p:ph type="body" sz="quarter" idx="12"/>
          </p:nvPr>
        </p:nvSpPr>
        <p:spPr>
          <a:xfrm>
            <a:off x="504000" y="918000"/>
            <a:ext cx="9288000" cy="432000"/>
          </a:xfrm>
          <a:prstGeom prst="rect">
            <a:avLst/>
          </a:prstGeom>
        </p:spPr>
        <p:txBody>
          <a:bodyPr lIns="0" tIns="0" rIns="0" bIns="0"/>
          <a:lstStyle>
            <a:lvl1pPr>
              <a:buNone/>
              <a:defRPr sz="2800">
                <a:solidFill>
                  <a:srgbClr val="46B4E7"/>
                </a:solidFill>
                <a:latin typeface="Myriad Pro Light" pitchFamily="34" charset="0"/>
              </a:defRPr>
            </a:lvl1pPr>
          </a:lstStyle>
          <a:p>
            <a:pPr lvl="0"/>
            <a:r>
              <a:rPr lang="de-DE" smtClean="0"/>
              <a:t>Textmasterformate durch Klicken bearbeiten</a:t>
            </a:r>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Rechteck 22"/>
          <p:cNvSpPr/>
          <p:nvPr/>
        </p:nvSpPr>
        <p:spPr>
          <a:xfrm>
            <a:off x="-248" y="6163073"/>
            <a:ext cx="9649072" cy="137715"/>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248" y="0"/>
            <a:ext cx="9792842" cy="636415"/>
          </a:xfrm>
          <a:prstGeom prst="rect">
            <a:avLst/>
          </a:prstGeom>
          <a:solidFill>
            <a:srgbClr val="1C1B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248" y="636415"/>
            <a:ext cx="9792842" cy="137715"/>
          </a:xfrm>
          <a:prstGeom prst="rect">
            <a:avLst/>
          </a:prstGeom>
          <a:solidFill>
            <a:srgbClr val="4C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Box 6"/>
          <p:cNvSpPr txBox="1">
            <a:spLocks noChangeArrowheads="1"/>
          </p:cNvSpPr>
          <p:nvPr/>
        </p:nvSpPr>
        <p:spPr bwMode="auto">
          <a:xfrm>
            <a:off x="503808" y="6174730"/>
            <a:ext cx="2016224" cy="126058"/>
          </a:xfrm>
          <a:prstGeom prst="rect">
            <a:avLst/>
          </a:prstGeom>
          <a:noFill/>
          <a:ln w="9525">
            <a:noFill/>
            <a:miter lim="800000"/>
            <a:headEnd/>
            <a:tailEnd/>
          </a:ln>
          <a:effectLst/>
        </p:spPr>
        <p:txBody>
          <a:bodyPr wrap="none" lIns="0" tIns="0" rIns="0" bIns="0" anchor="ctr" anchorCtr="0">
            <a:noAutofit/>
          </a:bodyPr>
          <a:lstStyle/>
          <a:p>
            <a:pPr>
              <a:spcBef>
                <a:spcPct val="50000"/>
              </a:spcBef>
            </a:pPr>
            <a:fld id="{4317248D-C8E8-4C7D-8414-F248FBB05EF9}" type="datetime4">
              <a:rPr lang="de-DE" sz="800" b="1" smtClean="0">
                <a:solidFill>
                  <a:srgbClr val="46B4E7"/>
                </a:solidFill>
                <a:latin typeface="Myriad Web Pro" pitchFamily="34" charset="0"/>
              </a:rPr>
              <a:pPr>
                <a:spcBef>
                  <a:spcPct val="50000"/>
                </a:spcBef>
              </a:pPr>
              <a:t>8. Juni 2013</a:t>
            </a:fld>
            <a:endParaRPr lang="fr-FR" sz="800" b="1" dirty="0">
              <a:solidFill>
                <a:srgbClr val="46B4E7"/>
              </a:solidFill>
              <a:latin typeface="Myriad Web Pro" pitchFamily="34" charset="0"/>
            </a:endParaRPr>
          </a:p>
        </p:txBody>
      </p:sp>
      <p:sp>
        <p:nvSpPr>
          <p:cNvPr id="11" name="Text Box 6"/>
          <p:cNvSpPr txBox="1">
            <a:spLocks noChangeArrowheads="1"/>
          </p:cNvSpPr>
          <p:nvPr/>
        </p:nvSpPr>
        <p:spPr bwMode="auto">
          <a:xfrm>
            <a:off x="7776616" y="6174730"/>
            <a:ext cx="1458798" cy="126058"/>
          </a:xfrm>
          <a:prstGeom prst="rect">
            <a:avLst/>
          </a:prstGeom>
          <a:noFill/>
          <a:ln w="9525">
            <a:noFill/>
            <a:miter lim="800000"/>
            <a:headEnd/>
            <a:tailEnd/>
          </a:ln>
          <a:effectLst/>
        </p:spPr>
        <p:txBody>
          <a:bodyPr wrap="none" lIns="0" tIns="0" rIns="0" bIns="0" anchor="ctr" anchorCtr="0">
            <a:noAutofit/>
          </a:bodyPr>
          <a:lstStyle/>
          <a:p>
            <a:pPr>
              <a:spcBef>
                <a:spcPct val="50000"/>
              </a:spcBef>
            </a:pPr>
            <a:r>
              <a:rPr lang="de-DE" sz="800" b="1" dirty="0" smtClean="0">
                <a:solidFill>
                  <a:srgbClr val="46B4E7"/>
                </a:solidFill>
                <a:latin typeface="Myriad Web Pro" pitchFamily="34" charset="0"/>
              </a:rPr>
              <a:t>Seite</a:t>
            </a:r>
            <a:r>
              <a:rPr lang="de-DE" sz="800" b="1" baseline="0" dirty="0" smtClean="0">
                <a:solidFill>
                  <a:srgbClr val="46B4E7"/>
                </a:solidFill>
                <a:latin typeface="Myriad Web Pro" pitchFamily="34" charset="0"/>
              </a:rPr>
              <a:t> </a:t>
            </a:r>
            <a:fld id="{64D2FBBE-DC20-468C-BC61-35687916E67C}" type="slidenum">
              <a:rPr lang="de-DE" sz="800" b="1" baseline="0" smtClean="0">
                <a:solidFill>
                  <a:srgbClr val="46B4E7"/>
                </a:solidFill>
                <a:latin typeface="Myriad Web Pro" pitchFamily="34" charset="0"/>
              </a:rPr>
              <a:pPr>
                <a:spcBef>
                  <a:spcPct val="50000"/>
                </a:spcBef>
              </a:pPr>
              <a:t>‹Nr.›</a:t>
            </a:fld>
            <a:endParaRPr lang="fr-FR" sz="800" b="1" dirty="0">
              <a:solidFill>
                <a:srgbClr val="46B4E7"/>
              </a:solidFill>
              <a:latin typeface="Myriad Web Pro" pitchFamily="34" charset="0"/>
            </a:endParaRPr>
          </a:p>
        </p:txBody>
      </p:sp>
      <p:pic>
        <p:nvPicPr>
          <p:cNvPr id="1026" name="Picture 2"/>
          <p:cNvPicPr>
            <a:picLocks noChangeAspect="1" noChangeArrowheads="1"/>
          </p:cNvPicPr>
          <p:nvPr/>
        </p:nvPicPr>
        <p:blipFill>
          <a:blip r:embed="rId6" cstate="print"/>
          <a:stretch>
            <a:fillRect/>
          </a:stretch>
        </p:blipFill>
        <p:spPr bwMode="auto">
          <a:xfrm>
            <a:off x="3353648" y="342082"/>
            <a:ext cx="796638" cy="162000"/>
          </a:xfrm>
          <a:prstGeom prst="rect">
            <a:avLst/>
          </a:prstGeom>
          <a:noFill/>
          <a:ln w="9525">
            <a:noFill/>
            <a:miter lim="800000"/>
            <a:headEnd/>
            <a:tailEnd/>
          </a:ln>
          <a:effectLst/>
        </p:spPr>
      </p:pic>
      <p:sp>
        <p:nvSpPr>
          <p:cNvPr id="13" name="Text Box 3"/>
          <p:cNvSpPr txBox="1">
            <a:spLocks noChangeArrowheads="1"/>
          </p:cNvSpPr>
          <p:nvPr/>
        </p:nvSpPr>
        <p:spPr bwMode="auto">
          <a:xfrm>
            <a:off x="7694106" y="0"/>
            <a:ext cx="1378654" cy="636415"/>
          </a:xfrm>
          <a:prstGeom prst="rect">
            <a:avLst/>
          </a:prstGeom>
          <a:noFill/>
          <a:ln w="9525">
            <a:noFill/>
            <a:miter lim="800000"/>
            <a:headEnd/>
            <a:tailEnd/>
          </a:ln>
          <a:effectLst/>
        </p:spPr>
        <p:txBody>
          <a:bodyPr wrap="none" tIns="0" bIns="0" anchor="ctr" anchorCtr="0">
            <a:noAutofit/>
          </a:bodyPr>
          <a:lstStyle/>
          <a:p>
            <a:pPr algn="l">
              <a:lnSpc>
                <a:spcPts val="1400"/>
              </a:lnSpc>
              <a:spcBef>
                <a:spcPts val="0"/>
              </a:spcBef>
            </a:pPr>
            <a:r>
              <a:rPr lang="fr-FR" sz="1000" dirty="0" smtClean="0">
                <a:solidFill>
                  <a:schemeClr val="tx1">
                    <a:lumMod val="50000"/>
                    <a:lumOff val="50000"/>
                  </a:schemeClr>
                </a:solidFill>
                <a:latin typeface="Myriad Pro" pitchFamily="34" charset="0"/>
              </a:rPr>
              <a:t>Markus Semm</a:t>
            </a:r>
            <a:endParaRPr lang="fr-FR" sz="1000" b="1" dirty="0" smtClean="0">
              <a:solidFill>
                <a:schemeClr val="tx1">
                  <a:lumMod val="50000"/>
                  <a:lumOff val="50000"/>
                </a:schemeClr>
              </a:solidFill>
              <a:latin typeface="Myriad Pro" pitchFamily="34" charset="0"/>
            </a:endParaRPr>
          </a:p>
          <a:p>
            <a:pPr algn="l">
              <a:lnSpc>
                <a:spcPts val="1400"/>
              </a:lnSpc>
              <a:spcBef>
                <a:spcPts val="0"/>
              </a:spcBef>
            </a:pPr>
            <a:r>
              <a:rPr lang="fr-FR" sz="1000" dirty="0" smtClean="0">
                <a:solidFill>
                  <a:schemeClr val="tx1">
                    <a:lumMod val="50000"/>
                    <a:lumOff val="50000"/>
                  </a:schemeClr>
                </a:solidFill>
                <a:latin typeface="Myriad Pro" pitchFamily="34" charset="0"/>
              </a:rPr>
              <a:t>msemm@enaikoon.de</a:t>
            </a:r>
          </a:p>
          <a:p>
            <a:pPr algn="l">
              <a:lnSpc>
                <a:spcPts val="1400"/>
              </a:lnSpc>
              <a:spcBef>
                <a:spcPts val="0"/>
              </a:spcBef>
            </a:pPr>
            <a:r>
              <a:rPr lang="fr-FR" sz="1000" dirty="0" smtClean="0">
                <a:solidFill>
                  <a:schemeClr val="tx1">
                    <a:lumMod val="50000"/>
                    <a:lumOff val="50000"/>
                  </a:schemeClr>
                </a:solidFill>
                <a:latin typeface="Myriad Pro" pitchFamily="34" charset="0"/>
              </a:rPr>
              <a:t>OSM: Markus59</a:t>
            </a:r>
            <a:endParaRPr lang="fr-FR" sz="1000" b="1" dirty="0">
              <a:solidFill>
                <a:schemeClr val="tx1">
                  <a:lumMod val="50000"/>
                  <a:lumOff val="50000"/>
                </a:schemeClr>
              </a:solidFill>
              <a:latin typeface="Myriad Pro" pitchFamily="34" charset="0"/>
            </a:endParaRPr>
          </a:p>
        </p:txBody>
      </p:sp>
      <p:pic>
        <p:nvPicPr>
          <p:cNvPr id="1029" name="Picture 5"/>
          <p:cNvPicPr>
            <a:picLocks noChangeAspect="1" noChangeArrowheads="1"/>
          </p:cNvPicPr>
          <p:nvPr/>
        </p:nvPicPr>
        <p:blipFill>
          <a:blip r:embed="rId7" cstate="print"/>
          <a:srcRect/>
          <a:stretch>
            <a:fillRect/>
          </a:stretch>
        </p:blipFill>
        <p:spPr bwMode="auto">
          <a:xfrm>
            <a:off x="9652509" y="641544"/>
            <a:ext cx="138348" cy="136800"/>
          </a:xfrm>
          <a:prstGeom prst="rect">
            <a:avLst/>
          </a:prstGeom>
          <a:noFill/>
          <a:ln w="9525">
            <a:noFill/>
            <a:miter lim="800000"/>
            <a:headEnd/>
            <a:tailEnd/>
          </a:ln>
        </p:spPr>
      </p:pic>
      <p:pic>
        <p:nvPicPr>
          <p:cNvPr id="24" name="Picture 5"/>
          <p:cNvPicPr>
            <a:picLocks noChangeAspect="1" noChangeArrowheads="1"/>
          </p:cNvPicPr>
          <p:nvPr/>
        </p:nvPicPr>
        <p:blipFill>
          <a:blip r:embed="rId7" cstate="print"/>
          <a:srcRect/>
          <a:stretch>
            <a:fillRect/>
          </a:stretch>
        </p:blipFill>
        <p:spPr bwMode="auto">
          <a:xfrm flipV="1">
            <a:off x="9648824" y="6157585"/>
            <a:ext cx="138348" cy="144016"/>
          </a:xfrm>
          <a:prstGeom prst="rect">
            <a:avLst/>
          </a:prstGeom>
          <a:noFill/>
          <a:ln w="9525">
            <a:noFill/>
            <a:miter lim="800000"/>
            <a:headEnd/>
            <a:tailEnd/>
          </a:ln>
        </p:spPr>
      </p:pic>
      <p:sp>
        <p:nvSpPr>
          <p:cNvPr id="26" name="Rechteck 25"/>
          <p:cNvSpPr/>
          <p:nvPr/>
        </p:nvSpPr>
        <p:spPr>
          <a:xfrm>
            <a:off x="9432800" y="6091292"/>
            <a:ext cx="288032"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9504808" y="774130"/>
            <a:ext cx="216024"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143768" y="54050"/>
            <a:ext cx="3272113" cy="52322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de-DE" sz="2800" b="1" cap="none" spc="0" baseline="0" dirty="0" smtClean="0">
                <a:ln w="11430"/>
                <a:solidFill>
                  <a:srgbClr val="FFBF27"/>
                </a:solidFill>
                <a:effectLst>
                  <a:outerShdw blurRad="25400" algn="tl" rotWithShape="0">
                    <a:srgbClr val="000000">
                      <a:alpha val="43000"/>
                    </a:srgbClr>
                  </a:outerShdw>
                </a:effectLst>
                <a:latin typeface="Myriad Pro Light" pitchFamily="34" charset="0"/>
              </a:rPr>
              <a:t>Keypad-Mapper 3 </a:t>
            </a:r>
            <a:r>
              <a:rPr lang="de-DE" sz="1200" b="1" cap="none" spc="0" baseline="0" dirty="0" smtClean="0">
                <a:ln w="11430"/>
                <a:solidFill>
                  <a:schemeClr val="bg1">
                    <a:lumMod val="95000"/>
                  </a:schemeClr>
                </a:solidFill>
                <a:effectLst>
                  <a:outerShdw blurRad="25400" algn="tl" rotWithShape="0">
                    <a:srgbClr val="000000">
                      <a:alpha val="43000"/>
                    </a:srgbClr>
                  </a:outerShdw>
                </a:effectLst>
                <a:latin typeface="Myriad Pro Light" pitchFamily="34" charset="0"/>
              </a:rPr>
              <a:t>by</a:t>
            </a:r>
            <a:endParaRPr lang="de-DE" sz="2800" b="1" cap="none" spc="0" baseline="0" dirty="0">
              <a:ln w="11430"/>
              <a:solidFill>
                <a:schemeClr val="bg1">
                  <a:lumMod val="95000"/>
                </a:schemeClr>
              </a:solidFill>
              <a:effectLst>
                <a:outerShdw blurRad="25400" algn="tl" rotWithShape="0">
                  <a:srgbClr val="000000">
                    <a:alpha val="43000"/>
                  </a:srgbClr>
                </a:outerShdw>
              </a:effectLst>
              <a:latin typeface="Myriad Pro Light"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2" r:id="rId3"/>
    <p:sldLayoutId id="2147483651" r:id="rId4"/>
  </p:sldLayoutIdLst>
  <p:transition spd="med">
    <p:wipe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p:cNvPicPr>
            <a:picLocks noChangeAspect="1" noChangeArrowheads="1"/>
          </p:cNvPicPr>
          <p:nvPr/>
        </p:nvPicPr>
        <p:blipFill>
          <a:blip r:embed="rId2" cstate="print"/>
          <a:srcRect/>
          <a:stretch>
            <a:fillRect/>
          </a:stretch>
        </p:blipFill>
        <p:spPr bwMode="auto">
          <a:xfrm>
            <a:off x="1007864" y="1487562"/>
            <a:ext cx="7682179" cy="3751064"/>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tretch>
            <a:fillRect/>
          </a:stretch>
        </p:blipFill>
        <p:spPr bwMode="auto">
          <a:xfrm>
            <a:off x="6552480" y="1710234"/>
            <a:ext cx="2520280" cy="4104456"/>
          </a:xfrm>
          <a:prstGeom prst="rect">
            <a:avLst/>
          </a:prstGeom>
          <a:noFill/>
          <a:ln w="9525">
            <a:noFill/>
            <a:miter lim="800000"/>
            <a:headEnd/>
            <a:tailEnd/>
          </a:ln>
          <a:effectLst/>
        </p:spPr>
      </p:pic>
      <p:pic>
        <p:nvPicPr>
          <p:cNvPr id="4106" name="Picture 10"/>
          <p:cNvPicPr>
            <a:picLocks noChangeAspect="1" noChangeArrowheads="1"/>
          </p:cNvPicPr>
          <p:nvPr/>
        </p:nvPicPr>
        <p:blipFill>
          <a:blip r:embed="rId3" cstate="print"/>
          <a:stretch>
            <a:fillRect/>
          </a:stretch>
        </p:blipFill>
        <p:spPr bwMode="auto">
          <a:xfrm>
            <a:off x="818589" y="1710235"/>
            <a:ext cx="2565285" cy="4104456"/>
          </a:xfrm>
          <a:prstGeom prst="rect">
            <a:avLst/>
          </a:prstGeom>
          <a:noFill/>
          <a:ln w="9525">
            <a:noFill/>
            <a:miter lim="800000"/>
            <a:headEnd/>
            <a:tailEnd/>
          </a:ln>
        </p:spPr>
      </p:pic>
      <p:pic>
        <p:nvPicPr>
          <p:cNvPr id="4105" name="Picture 9"/>
          <p:cNvPicPr>
            <a:picLocks noChangeAspect="1" noChangeArrowheads="1"/>
          </p:cNvPicPr>
          <p:nvPr/>
        </p:nvPicPr>
        <p:blipFill>
          <a:blip r:embed="rId4" cstate="print"/>
          <a:stretch>
            <a:fillRect/>
          </a:stretch>
        </p:blipFill>
        <p:spPr bwMode="auto">
          <a:xfrm>
            <a:off x="3679439" y="1710234"/>
            <a:ext cx="2565285" cy="4104456"/>
          </a:xfrm>
          <a:prstGeom prst="rect">
            <a:avLst/>
          </a:prstGeom>
          <a:noFill/>
          <a:ln w="9525">
            <a:noFill/>
            <a:miter lim="800000"/>
            <a:headEnd/>
            <a:tailEnd/>
          </a:ln>
        </p:spPr>
      </p:pic>
      <p:sp>
        <p:nvSpPr>
          <p:cNvPr id="5" name="Textplatzhalter 4"/>
          <p:cNvSpPr>
            <a:spLocks noGrp="1"/>
          </p:cNvSpPr>
          <p:nvPr>
            <p:ph type="body" sz="quarter" idx="12"/>
          </p:nvPr>
        </p:nvSpPr>
        <p:spPr/>
        <p:txBody>
          <a:bodyPr/>
          <a:lstStyle/>
          <a:p>
            <a:r>
              <a:rPr lang="de-DE" dirty="0" smtClean="0"/>
              <a:t>Features: Adressdaten und GPS-Genauigkeit</a:t>
            </a:r>
          </a:p>
          <a:p>
            <a:endParaRPr lang="de-DE" dirty="0"/>
          </a:p>
        </p:txBody>
      </p:sp>
      <p:sp>
        <p:nvSpPr>
          <p:cNvPr id="12" name="Rechteck 11"/>
          <p:cNvSpPr/>
          <p:nvPr/>
        </p:nvSpPr>
        <p:spPr>
          <a:xfrm>
            <a:off x="3662969" y="1869490"/>
            <a:ext cx="360040" cy="36004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3795603" y="2331636"/>
            <a:ext cx="288032" cy="288032"/>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p:cNvCxnSpPr>
            <a:stCxn id="13" idx="1"/>
          </p:cNvCxnSpPr>
          <p:nvPr/>
        </p:nvCxnSpPr>
        <p:spPr>
          <a:xfrm flipH="1">
            <a:off x="2403020" y="2475652"/>
            <a:ext cx="1392583" cy="746750"/>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Rechteck 29"/>
          <p:cNvSpPr/>
          <p:nvPr/>
        </p:nvSpPr>
        <p:spPr>
          <a:xfrm>
            <a:off x="5467361" y="1873300"/>
            <a:ext cx="360040" cy="360040"/>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1" name="Gerade Verbindung mit Pfeil 30"/>
          <p:cNvCxnSpPr/>
          <p:nvPr/>
        </p:nvCxnSpPr>
        <p:spPr>
          <a:xfrm>
            <a:off x="5805628" y="2221612"/>
            <a:ext cx="1709960" cy="1144806"/>
          </a:xfrm>
          <a:prstGeom prst="straightConnector1">
            <a:avLst/>
          </a:prstGeom>
          <a:ln w="476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Optionen der Software (Auswahl)</a:t>
            </a:r>
          </a:p>
          <a:p>
            <a:endParaRPr lang="de-DE" dirty="0"/>
          </a:p>
        </p:txBody>
      </p:sp>
      <p:sp>
        <p:nvSpPr>
          <p:cNvPr id="11" name="Inhaltsplatzhalter 1"/>
          <p:cNvSpPr>
            <a:spLocks noGrp="1"/>
          </p:cNvSpPr>
          <p:nvPr>
            <p:ph idx="1"/>
          </p:nvPr>
        </p:nvSpPr>
        <p:spPr>
          <a:xfrm>
            <a:off x="791840" y="1854250"/>
            <a:ext cx="2592288" cy="1296144"/>
          </a:xfrm>
        </p:spPr>
        <p:txBody>
          <a:bodyPr/>
          <a:lstStyle/>
          <a:p>
            <a:pPr marL="182563" indent="-90488">
              <a:buNone/>
              <a:tabLst>
                <a:tab pos="1074738" algn="l"/>
              </a:tabLst>
            </a:pPr>
            <a:r>
              <a:rPr lang="de-DE" sz="1600" dirty="0" smtClean="0"/>
              <a:t>Unterstützte Sprachen</a:t>
            </a:r>
            <a:br>
              <a:rPr lang="de-DE" sz="1600" dirty="0" smtClean="0"/>
            </a:br>
            <a:r>
              <a:rPr lang="de-DE" sz="1200" dirty="0" smtClean="0">
                <a:sym typeface="Wingdings"/>
              </a:rPr>
              <a:t>  deutsch	         italienisch</a:t>
            </a:r>
            <a:br>
              <a:rPr lang="de-DE" sz="1200" dirty="0" smtClean="0">
                <a:sym typeface="Wingdings"/>
              </a:rPr>
            </a:br>
            <a:r>
              <a:rPr lang="de-DE" sz="1200" dirty="0" smtClean="0">
                <a:sym typeface="Wingdings"/>
              </a:rPr>
              <a:t>  englisch	         polnisch</a:t>
            </a:r>
            <a:r>
              <a:rPr lang="de-DE" sz="1200" dirty="0" smtClean="0"/>
              <a:t/>
            </a:r>
            <a:br>
              <a:rPr lang="de-DE" sz="1200" dirty="0" smtClean="0"/>
            </a:br>
            <a:r>
              <a:rPr lang="de-DE" sz="1200" dirty="0" smtClean="0">
                <a:sym typeface="Wingdings"/>
              </a:rPr>
              <a:t>  </a:t>
            </a:r>
            <a:r>
              <a:rPr lang="de-DE" sz="1200" dirty="0" smtClean="0"/>
              <a:t>französisch	</a:t>
            </a:r>
            <a:r>
              <a:rPr lang="de-DE" sz="1200" dirty="0" smtClean="0">
                <a:sym typeface="Wingdings"/>
              </a:rPr>
              <a:t>         </a:t>
            </a:r>
            <a:r>
              <a:rPr lang="de-DE" sz="1200" dirty="0" smtClean="0"/>
              <a:t>russisch </a:t>
            </a:r>
            <a:br>
              <a:rPr lang="de-DE" sz="1200" dirty="0" smtClean="0"/>
            </a:br>
            <a:r>
              <a:rPr lang="de-DE" sz="1200" dirty="0" smtClean="0">
                <a:sym typeface="Wingdings"/>
              </a:rPr>
              <a:t>  </a:t>
            </a:r>
            <a:r>
              <a:rPr lang="de-DE" sz="1200" dirty="0" smtClean="0"/>
              <a:t>griechisch	</a:t>
            </a:r>
            <a:r>
              <a:rPr lang="de-DE" sz="1200" dirty="0" smtClean="0">
                <a:sym typeface="Wingdings"/>
              </a:rPr>
              <a:t>         </a:t>
            </a:r>
            <a:r>
              <a:rPr lang="de-DE" sz="1200" dirty="0" smtClean="0"/>
              <a:t>spanisch </a:t>
            </a:r>
            <a:br>
              <a:rPr lang="de-DE" sz="1200" dirty="0" smtClean="0"/>
            </a:br>
            <a:r>
              <a:rPr lang="de-DE" sz="1200" dirty="0" smtClean="0"/>
              <a:t> </a:t>
            </a:r>
            <a:r>
              <a:rPr lang="de-DE" sz="1200" dirty="0" smtClean="0">
                <a:sym typeface="Wingdings"/>
              </a:rPr>
              <a:t> </a:t>
            </a:r>
            <a:r>
              <a:rPr lang="de-DE" sz="1200" dirty="0" smtClean="0"/>
              <a:t>holländisch	</a:t>
            </a:r>
            <a:r>
              <a:rPr lang="de-DE" sz="1200" dirty="0" smtClean="0">
                <a:sym typeface="Wingdings"/>
              </a:rPr>
              <a:t>   </a:t>
            </a:r>
            <a:endParaRPr lang="de-DE" sz="1200" dirty="0" smtClean="0"/>
          </a:p>
          <a:p>
            <a:pPr>
              <a:buNone/>
              <a:tabLst>
                <a:tab pos="1257300" algn="l"/>
              </a:tabLst>
            </a:pPr>
            <a:r>
              <a:rPr lang="de-DE" sz="1200" dirty="0" smtClean="0"/>
              <a:t> </a:t>
            </a:r>
            <a:br>
              <a:rPr lang="de-DE" sz="1200" dirty="0" smtClean="0"/>
            </a:br>
            <a:r>
              <a:rPr lang="de-DE" sz="1600" dirty="0" smtClean="0"/>
              <a:t/>
            </a:r>
            <a:br>
              <a:rPr lang="de-DE" sz="1600" dirty="0" smtClean="0"/>
            </a:br>
            <a:endParaRPr lang="de-DE" sz="1600" dirty="0"/>
          </a:p>
        </p:txBody>
      </p:sp>
      <p:sp>
        <p:nvSpPr>
          <p:cNvPr id="12" name="Inhaltsplatzhalter 1"/>
          <p:cNvSpPr txBox="1">
            <a:spLocks/>
          </p:cNvSpPr>
          <p:nvPr/>
        </p:nvSpPr>
        <p:spPr>
          <a:xfrm>
            <a:off x="791840" y="4302522"/>
            <a:ext cx="2592288" cy="576064"/>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Daten als E-Mail Anhang zum PC übertragen</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13" name="Inhaltsplatzhalter 1"/>
          <p:cNvSpPr txBox="1">
            <a:spLocks/>
          </p:cNvSpPr>
          <p:nvPr/>
        </p:nvSpPr>
        <p:spPr>
          <a:xfrm>
            <a:off x="791840" y="5310634"/>
            <a:ext cx="2664296" cy="504056"/>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Entwickler</a:t>
            </a:r>
            <a:r>
              <a:rPr kumimoji="0" lang="de-DE" sz="1600" b="0" i="0" u="none" strike="noStrike" kern="1200" cap="none" spc="0" normalizeH="0" noProof="0" dirty="0" smtClean="0">
                <a:ln>
                  <a:noFill/>
                </a:ln>
                <a:solidFill>
                  <a:srgbClr val="4C4C4C"/>
                </a:solidFill>
                <a:effectLst/>
                <a:uLnTx/>
                <a:uFillTx/>
                <a:latin typeface="Myriad Pro Light" pitchFamily="34" charset="0"/>
                <a:ea typeface="+mn-ea"/>
                <a:cs typeface="+mn-cs"/>
              </a:rPr>
              <a:t> über Programmfehler informieren</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14" name="Inhaltsplatzhalter 1"/>
          <p:cNvSpPr txBox="1">
            <a:spLocks/>
          </p:cNvSpPr>
          <p:nvPr/>
        </p:nvSpPr>
        <p:spPr>
          <a:xfrm>
            <a:off x="6336456" y="2718346"/>
            <a:ext cx="2952329" cy="576064"/>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Abstand der Adress-Nodes</a:t>
            </a:r>
            <a:b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querab zur Bewegungsrichtung</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15" name="Inhaltsplatzhalter 1"/>
          <p:cNvSpPr txBox="1">
            <a:spLocks/>
          </p:cNvSpPr>
          <p:nvPr/>
        </p:nvSpPr>
        <p:spPr>
          <a:xfrm>
            <a:off x="6336456" y="3510434"/>
            <a:ext cx="3168352" cy="576064"/>
          </a:xfrm>
          <a:prstGeom prst="rect">
            <a:avLst/>
          </a:prstGeom>
          <a:effectLst>
            <a:innerShdw blurRad="63500" dir="2700000">
              <a:prstClr val="black">
                <a:alpha val="50000"/>
              </a:prstClr>
            </a:innerShdw>
          </a:effectLst>
        </p:spPr>
        <p:txBody>
          <a:bodyPr lIns="0" tIns="0" rIns="0" bIns="0"/>
          <a:lstStyle/>
          <a:p>
            <a:pPr marL="92075">
              <a:spcBef>
                <a:spcPct val="20000"/>
              </a:spcBef>
              <a:buClr>
                <a:srgbClr val="46B4E7"/>
              </a:buClr>
            </a:pPr>
            <a:r>
              <a:rPr lang="de-DE" sz="1600" dirty="0" smtClean="0">
                <a:solidFill>
                  <a:srgbClr val="4C4C4C"/>
                </a:solidFill>
                <a:latin typeface="Myriad Pro Light" pitchFamily="34" charset="0"/>
              </a:rPr>
              <a:t>Standby-Modus des </a:t>
            </a:r>
            <a:br>
              <a:rPr lang="de-DE" sz="1600" dirty="0" smtClean="0">
                <a:solidFill>
                  <a:srgbClr val="4C4C4C"/>
                </a:solidFill>
                <a:latin typeface="Myriad Pro Light" pitchFamily="34" charset="0"/>
              </a:rPr>
            </a:br>
            <a:r>
              <a:rPr lang="de-DE" sz="1600" dirty="0" smtClean="0">
                <a:solidFill>
                  <a:srgbClr val="4C4C4C"/>
                </a:solidFill>
                <a:latin typeface="Myriad Pro Light" pitchFamily="34" charset="0"/>
              </a:rPr>
              <a:t>Bildschirms verhindern</a:t>
            </a:r>
            <a:endParaRPr lang="de-DE" sz="1600" dirty="0">
              <a:solidFill>
                <a:srgbClr val="4C4C4C"/>
              </a:solidFill>
              <a:latin typeface="Myriad Pro Light" pitchFamily="34" charset="0"/>
            </a:endParaRPr>
          </a:p>
        </p:txBody>
      </p:sp>
      <p:sp>
        <p:nvSpPr>
          <p:cNvPr id="16" name="Inhaltsplatzhalter 1"/>
          <p:cNvSpPr txBox="1">
            <a:spLocks/>
          </p:cNvSpPr>
          <p:nvPr/>
        </p:nvSpPr>
        <p:spPr>
          <a:xfrm>
            <a:off x="6336456" y="5454650"/>
            <a:ext cx="3024337" cy="504056"/>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lang="de-DE" sz="1600" dirty="0" smtClean="0">
                <a:solidFill>
                  <a:srgbClr val="4C4C4C"/>
                </a:solidFill>
                <a:latin typeface="Myriad Pro Light" pitchFamily="34" charset="0"/>
              </a:rPr>
              <a:t>Gesammelte Daten löschen nachdem sie verarbeitet wurden</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17" name="Inhaltsplatzhalter 1"/>
          <p:cNvSpPr txBox="1">
            <a:spLocks/>
          </p:cNvSpPr>
          <p:nvPr/>
        </p:nvSpPr>
        <p:spPr>
          <a:xfrm>
            <a:off x="792040" y="3294410"/>
            <a:ext cx="2304056" cy="648072"/>
          </a:xfrm>
          <a:prstGeom prst="rect">
            <a:avLst/>
          </a:prstGeom>
          <a:effectLst>
            <a:innerShdw blurRad="63500" dir="2700000">
              <a:prstClr val="black">
                <a:alpha val="50000"/>
              </a:prstClr>
            </a:innerShdw>
          </a:effectLst>
        </p:spPr>
        <p:txBody>
          <a:bodyPr lIns="0" tIns="0" rIns="0" bIns="0"/>
          <a:lstStyle/>
          <a:p>
            <a:pPr marL="342900" lvl="0" indent="-250825">
              <a:spcBef>
                <a:spcPct val="20000"/>
              </a:spcBef>
              <a:buClr>
                <a:srgbClr val="46B4E7"/>
              </a:buClr>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Maßeinheiten</a:t>
            </a:r>
            <a:b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r>
              <a:rPr lang="de-DE" sz="1200" dirty="0" smtClean="0">
                <a:solidFill>
                  <a:srgbClr val="4C4C4C"/>
                </a:solidFill>
                <a:latin typeface="Myriad Pro Light" pitchFamily="34" charset="0"/>
              </a:rPr>
              <a:t> </a:t>
            </a:r>
            <a:r>
              <a:rPr lang="de-DE" sz="1200" dirty="0" smtClean="0">
                <a:solidFill>
                  <a:srgbClr val="4C4C4C"/>
                </a:solidFill>
                <a:latin typeface="Myriad Pro Light" pitchFamily="34" charset="0"/>
                <a:sym typeface="Wingdings"/>
              </a:rPr>
              <a:t> </a:t>
            </a:r>
            <a:r>
              <a:rPr lang="de-DE" sz="1200" dirty="0" smtClean="0">
                <a:solidFill>
                  <a:srgbClr val="4C4C4C"/>
                </a:solidFill>
                <a:latin typeface="Myriad Pro Light" pitchFamily="34" charset="0"/>
              </a:rPr>
              <a:t>metrisch</a:t>
            </a:r>
            <a:br>
              <a:rPr lang="de-DE" sz="1200" dirty="0" smtClean="0">
                <a:solidFill>
                  <a:srgbClr val="4C4C4C"/>
                </a:solidFill>
                <a:latin typeface="Myriad Pro Light" pitchFamily="34" charset="0"/>
              </a:rPr>
            </a:br>
            <a:r>
              <a:rPr lang="de-DE" sz="1200" dirty="0" smtClean="0">
                <a:solidFill>
                  <a:srgbClr val="4C4C4C"/>
                </a:solidFill>
                <a:latin typeface="Myriad Pro Light" pitchFamily="34" charset="0"/>
              </a:rPr>
              <a:t> </a:t>
            </a:r>
            <a:r>
              <a:rPr lang="de-DE" sz="1200" dirty="0" smtClean="0">
                <a:solidFill>
                  <a:srgbClr val="4C4C4C"/>
                </a:solidFill>
                <a:latin typeface="Myriad Pro Light" pitchFamily="34" charset="0"/>
                <a:sym typeface="Wingdings"/>
              </a:rPr>
              <a:t> </a:t>
            </a:r>
            <a:r>
              <a:rPr lang="de-DE" sz="1200" dirty="0" smtClean="0">
                <a:solidFill>
                  <a:srgbClr val="4C4C4C"/>
                </a:solidFill>
                <a:latin typeface="Myriad Pro Light" pitchFamily="34" charset="0"/>
              </a:rPr>
              <a:t>imperial</a:t>
            </a:r>
            <a:endParaRPr lang="de-DE" sz="1200" dirty="0">
              <a:solidFill>
                <a:srgbClr val="4C4C4C"/>
              </a:solidFill>
              <a:latin typeface="Myriad Pro Light" pitchFamily="34" charset="0"/>
            </a:endParaRPr>
          </a:p>
        </p:txBody>
      </p:sp>
      <p:pic>
        <p:nvPicPr>
          <p:cNvPr id="11265" name="Picture 1"/>
          <p:cNvPicPr>
            <a:picLocks noChangeAspect="1" noChangeArrowheads="1"/>
          </p:cNvPicPr>
          <p:nvPr/>
        </p:nvPicPr>
        <p:blipFill>
          <a:blip r:embed="rId2" cstate="print"/>
          <a:stretch>
            <a:fillRect/>
          </a:stretch>
        </p:blipFill>
        <p:spPr bwMode="auto">
          <a:xfrm>
            <a:off x="3600152" y="1783842"/>
            <a:ext cx="2448272" cy="3917235"/>
          </a:xfrm>
          <a:prstGeom prst="rect">
            <a:avLst/>
          </a:prstGeom>
          <a:noFill/>
          <a:ln w="9525">
            <a:noFill/>
            <a:miter lim="800000"/>
            <a:headEnd/>
            <a:tailEnd/>
          </a:ln>
          <a:effectLst/>
        </p:spPr>
      </p:pic>
      <p:sp>
        <p:nvSpPr>
          <p:cNvPr id="19" name="Inhaltsplatzhalter 1"/>
          <p:cNvSpPr txBox="1">
            <a:spLocks/>
          </p:cNvSpPr>
          <p:nvPr/>
        </p:nvSpPr>
        <p:spPr>
          <a:xfrm>
            <a:off x="6336456" y="1854250"/>
            <a:ext cx="2952329" cy="576064"/>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Kompass-Auswertung für Richtungsberechnung</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20" name="Inhaltsplatzhalter 1"/>
          <p:cNvSpPr txBox="1">
            <a:spLocks/>
          </p:cNvSpPr>
          <p:nvPr/>
        </p:nvSpPr>
        <p:spPr>
          <a:xfrm>
            <a:off x="6336456" y="4302522"/>
            <a:ext cx="2952329" cy="288032"/>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GPS Stromsparmodus</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21" name="Inhaltsplatzhalter 1"/>
          <p:cNvSpPr txBox="1">
            <a:spLocks/>
          </p:cNvSpPr>
          <p:nvPr/>
        </p:nvSpPr>
        <p:spPr>
          <a:xfrm>
            <a:off x="6336456" y="4878586"/>
            <a:ext cx="3024337" cy="504056"/>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lang="de-DE" sz="1600" dirty="0" smtClean="0">
                <a:solidFill>
                  <a:srgbClr val="4C4C4C"/>
                </a:solidFill>
                <a:latin typeface="Myriad Pro Light" pitchFamily="34" charset="0"/>
              </a:rPr>
              <a:t>JOSM .</a:t>
            </a:r>
            <a:r>
              <a:rPr lang="de-DE" sz="1600" dirty="0" err="1" smtClean="0">
                <a:solidFill>
                  <a:srgbClr val="4C4C4C"/>
                </a:solidFill>
                <a:latin typeface="Myriad Pro Light" pitchFamily="34" charset="0"/>
              </a:rPr>
              <a:t>wav</a:t>
            </a:r>
            <a:r>
              <a:rPr lang="de-DE" sz="1600" dirty="0" smtClean="0">
                <a:solidFill>
                  <a:srgbClr val="4C4C4C"/>
                </a:solidFill>
                <a:latin typeface="Myriad Pro Light" pitchFamily="34" charset="0"/>
              </a:rPr>
              <a:t> Verzeichnis einstellen</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6696744" cy="4176464"/>
          </a:xfrm>
        </p:spPr>
        <p:txBody>
          <a:bodyPr/>
          <a:lstStyle/>
          <a:p>
            <a:r>
              <a:rPr lang="de-DE" dirty="0" smtClean="0"/>
              <a:t>NOMINATIM</a:t>
            </a:r>
            <a:br>
              <a:rPr lang="de-DE" dirty="0" smtClean="0"/>
            </a:br>
            <a:r>
              <a:rPr lang="de-DE" sz="1800" dirty="0" smtClean="0">
                <a:latin typeface="Myriad Pro" pitchFamily="34" charset="0"/>
              </a:rPr>
              <a:t>- Reverse Geocoding für die Berechnung von Straßenname / PLZ </a:t>
            </a:r>
            <a:br>
              <a:rPr lang="de-DE" sz="1800" dirty="0" smtClean="0">
                <a:latin typeface="Myriad Pro" pitchFamily="34" charset="0"/>
              </a:rPr>
            </a:br>
            <a:r>
              <a:rPr lang="de-DE" sz="1800" dirty="0" smtClean="0">
                <a:latin typeface="Myriad Pro" pitchFamily="34" charset="0"/>
              </a:rPr>
              <a:t>- Neuberechnung in der App alle 10 Sekunden</a:t>
            </a:r>
            <a:br>
              <a:rPr lang="de-DE" sz="1800" dirty="0" smtClean="0">
                <a:latin typeface="Myriad Pro" pitchFamily="34" charset="0"/>
              </a:rPr>
            </a:br>
            <a:r>
              <a:rPr lang="de-DE" sz="1800" smtClean="0">
                <a:latin typeface="Myriad Pro" pitchFamily="34" charset="0"/>
              </a:rPr>
              <a:t>- 4 </a:t>
            </a:r>
            <a:r>
              <a:rPr lang="de-DE" sz="1800" dirty="0" smtClean="0">
                <a:latin typeface="Myriad Pro" pitchFamily="34" charset="0"/>
              </a:rPr>
              <a:t>eigene NOMINATIM Server</a:t>
            </a:r>
            <a:br>
              <a:rPr lang="de-DE" sz="1800" dirty="0" smtClean="0">
                <a:latin typeface="Myriad Pro" pitchFamily="34" charset="0"/>
              </a:rPr>
            </a:br>
            <a:r>
              <a:rPr lang="de-DE" sz="1800" dirty="0" smtClean="0">
                <a:latin typeface="Myriad Pro" pitchFamily="34" charset="0"/>
              </a:rPr>
              <a:t>- Regelmäßiges Datenupdate mittels DIFF Dateien</a:t>
            </a:r>
            <a:endParaRPr lang="de-DE" sz="1600" dirty="0" smtClean="0">
              <a:latin typeface="Myriad Pro" pitchFamily="34" charset="0"/>
            </a:endParaRPr>
          </a:p>
          <a:p>
            <a:endParaRPr lang="de-DE" dirty="0" smtClean="0"/>
          </a:p>
          <a:p>
            <a:r>
              <a:rPr lang="de-DE" dirty="0" smtClean="0"/>
              <a:t>ENAiKOON Ressource-Editor</a:t>
            </a:r>
            <a:br>
              <a:rPr lang="de-DE" dirty="0" smtClean="0"/>
            </a:br>
            <a:r>
              <a:rPr lang="de-DE" sz="1800" dirty="0" smtClean="0">
                <a:latin typeface="Myriad Pro" pitchFamily="34" charset="0"/>
              </a:rPr>
              <a:t>- Mehr als 100.000 Text-Ressourcen </a:t>
            </a:r>
            <a:br>
              <a:rPr lang="de-DE" sz="1800" dirty="0" smtClean="0">
                <a:latin typeface="Myriad Pro" pitchFamily="34" charset="0"/>
              </a:rPr>
            </a:br>
            <a:r>
              <a:rPr lang="de-DE" sz="1800" dirty="0" smtClean="0">
                <a:latin typeface="Myriad Pro" pitchFamily="34" charset="0"/>
              </a:rPr>
              <a:t>  (bis zu 18 Sprachen)</a:t>
            </a:r>
            <a:br>
              <a:rPr lang="de-DE" sz="1800" dirty="0" smtClean="0">
                <a:latin typeface="Myriad Pro" pitchFamily="34" charset="0"/>
              </a:rPr>
            </a:br>
            <a:r>
              <a:rPr lang="de-DE" sz="1800" dirty="0" smtClean="0">
                <a:latin typeface="Myriad Pro" pitchFamily="34" charset="0"/>
              </a:rPr>
              <a:t>- Mehr als 10.000 Grafik-Ressourcen, </a:t>
            </a:r>
            <a:br>
              <a:rPr lang="de-DE" sz="1800" dirty="0" smtClean="0">
                <a:latin typeface="Myriad Pro" pitchFamily="34" charset="0"/>
              </a:rPr>
            </a:br>
            <a:r>
              <a:rPr lang="de-DE" sz="1800" dirty="0" smtClean="0">
                <a:latin typeface="Myriad Pro" pitchFamily="34" charset="0"/>
              </a:rPr>
              <a:t>  sprachabhängig</a:t>
            </a:r>
            <a:br>
              <a:rPr lang="de-DE" sz="1800" dirty="0" smtClean="0">
                <a:latin typeface="Myriad Pro" pitchFamily="34" charset="0"/>
              </a:rPr>
            </a:br>
            <a:r>
              <a:rPr lang="de-DE" sz="1800" dirty="0" smtClean="0">
                <a:latin typeface="Myriad Pro" pitchFamily="34" charset="0"/>
                <a:sym typeface="Wingdings" pitchFamily="2" charset="2"/>
              </a:rPr>
              <a:t> serverbasierte Ressource-Verwaltung</a:t>
            </a:r>
            <a:endParaRPr lang="de-DE" sz="1800" dirty="0" smtClean="0">
              <a:latin typeface="Myriad Pro" pitchFamily="34" charset="0"/>
            </a:endParaRPr>
          </a:p>
          <a:p>
            <a:endParaRPr lang="de-DE" dirty="0"/>
          </a:p>
        </p:txBody>
      </p:sp>
      <p:sp>
        <p:nvSpPr>
          <p:cNvPr id="5" name="Textplatzhalter 4"/>
          <p:cNvSpPr>
            <a:spLocks noGrp="1"/>
          </p:cNvSpPr>
          <p:nvPr>
            <p:ph type="body" sz="quarter" idx="12"/>
          </p:nvPr>
        </p:nvSpPr>
        <p:spPr/>
        <p:txBody>
          <a:bodyPr/>
          <a:lstStyle/>
          <a:p>
            <a:r>
              <a:rPr lang="de-DE" dirty="0" smtClean="0"/>
              <a:t>Backend-Dienste</a:t>
            </a:r>
            <a:endParaRPr lang="de-DE" dirty="0"/>
          </a:p>
        </p:txBody>
      </p:sp>
      <p:grpSp>
        <p:nvGrpSpPr>
          <p:cNvPr id="4" name="Gruppieren 3"/>
          <p:cNvGrpSpPr/>
          <p:nvPr/>
        </p:nvGrpSpPr>
        <p:grpSpPr>
          <a:xfrm>
            <a:off x="5544368" y="3086954"/>
            <a:ext cx="4248472" cy="2799743"/>
            <a:chOff x="5544368" y="3086954"/>
            <a:chExt cx="4248472" cy="2799743"/>
          </a:xfrm>
        </p:grpSpPr>
        <p:pic>
          <p:nvPicPr>
            <p:cNvPr id="5123" name="Picture 3"/>
            <p:cNvPicPr>
              <a:picLocks noChangeAspect="1" noChangeArrowheads="1"/>
            </p:cNvPicPr>
            <p:nvPr/>
          </p:nvPicPr>
          <p:blipFill>
            <a:blip r:embed="rId2" cstate="print"/>
            <a:srcRect/>
            <a:stretch>
              <a:fillRect/>
            </a:stretch>
          </p:blipFill>
          <p:spPr bwMode="auto">
            <a:xfrm>
              <a:off x="5544368" y="3086954"/>
              <a:ext cx="4248472" cy="2799743"/>
            </a:xfrm>
            <a:prstGeom prst="rect">
              <a:avLst/>
            </a:prstGeom>
            <a:noFill/>
            <a:ln w="9525">
              <a:noFill/>
              <a:miter lim="800000"/>
              <a:headEnd/>
              <a:tailEnd/>
            </a:ln>
          </p:spPr>
        </p:pic>
        <p:pic>
          <p:nvPicPr>
            <p:cNvPr id="3" name="Grafik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574172" y="3135529"/>
              <a:ext cx="938421" cy="190800"/>
            </a:xfrm>
            <a:prstGeom prst="rect">
              <a:avLst/>
            </a:prstGeom>
          </p:spPr>
        </p:pic>
      </p:gr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5760640" cy="3744416"/>
          </a:xfrm>
        </p:spPr>
        <p:txBody>
          <a:bodyPr/>
          <a:lstStyle/>
          <a:p>
            <a:pPr>
              <a:buNone/>
            </a:pPr>
            <a:r>
              <a:rPr lang="de-DE" dirty="0" smtClean="0"/>
              <a:t/>
            </a:r>
            <a:br>
              <a:rPr lang="de-DE" dirty="0" smtClean="0"/>
            </a:br>
            <a:r>
              <a:rPr lang="de-DE" dirty="0" smtClean="0"/>
              <a:t> - TIREX </a:t>
            </a:r>
            <a:r>
              <a:rPr lang="de-DE" dirty="0" err="1" smtClean="0"/>
              <a:t>Tiles</a:t>
            </a:r>
            <a:r>
              <a:rPr lang="de-DE" dirty="0" smtClean="0"/>
              <a:t/>
            </a:r>
            <a:br>
              <a:rPr lang="de-DE" dirty="0" smtClean="0"/>
            </a:br>
            <a:r>
              <a:rPr lang="de-DE" sz="1800" dirty="0" smtClean="0">
                <a:latin typeface="Myriad Pro" pitchFamily="34" charset="0"/>
              </a:rPr>
              <a:t>    3 eigene </a:t>
            </a:r>
            <a:r>
              <a:rPr lang="de-DE" sz="1800" dirty="0" err="1" smtClean="0">
                <a:latin typeface="Myriad Pro" pitchFamily="34" charset="0"/>
              </a:rPr>
              <a:t>Tile</a:t>
            </a:r>
            <a:r>
              <a:rPr lang="de-DE" sz="1800" dirty="0" smtClean="0">
                <a:latin typeface="Myriad Pro" pitchFamily="34" charset="0"/>
              </a:rPr>
              <a:t>-Server mit TIREX </a:t>
            </a:r>
            <a:r>
              <a:rPr lang="de-DE" sz="1800" dirty="0" err="1" smtClean="0">
                <a:latin typeface="Myriad Pro" pitchFamily="34" charset="0"/>
              </a:rPr>
              <a:t>Loadbalancer</a:t>
            </a:r>
            <a:r>
              <a:rPr lang="de-DE" dirty="0" smtClean="0"/>
              <a:t/>
            </a:r>
            <a:br>
              <a:rPr lang="de-DE" dirty="0" smtClean="0"/>
            </a:br>
            <a:r>
              <a:rPr lang="de-DE" dirty="0" smtClean="0"/>
              <a:t/>
            </a:r>
            <a:br>
              <a:rPr lang="de-DE" dirty="0" smtClean="0"/>
            </a:br>
            <a:r>
              <a:rPr lang="de-DE" dirty="0" smtClean="0"/>
              <a:t> - OSRM Server</a:t>
            </a:r>
            <a:br>
              <a:rPr lang="de-DE" dirty="0" smtClean="0"/>
            </a:br>
            <a:r>
              <a:rPr lang="de-DE" sz="1800" dirty="0" smtClean="0">
                <a:latin typeface="Myriad Pro" pitchFamily="34" charset="0"/>
              </a:rPr>
              <a:t>    3 eigene OSRM-Server mit </a:t>
            </a:r>
            <a:r>
              <a:rPr lang="de-DE" sz="1800" dirty="0" err="1" smtClean="0">
                <a:latin typeface="Myriad Pro" pitchFamily="34" charset="0"/>
              </a:rPr>
              <a:t>Loadbalancer</a:t>
            </a:r>
            <a:r>
              <a:rPr lang="de-DE" dirty="0" smtClean="0"/>
              <a:t/>
            </a:r>
            <a:br>
              <a:rPr lang="de-DE" dirty="0" smtClean="0"/>
            </a:br>
            <a:r>
              <a:rPr lang="de-DE" dirty="0" smtClean="0"/>
              <a:t/>
            </a:r>
            <a:br>
              <a:rPr lang="de-DE" dirty="0" smtClean="0"/>
            </a:br>
            <a:r>
              <a:rPr lang="de-DE" dirty="0" smtClean="0"/>
              <a:t> - Offline Vector Map Daten für MapsForge</a:t>
            </a:r>
            <a:br>
              <a:rPr lang="de-DE" dirty="0" smtClean="0"/>
            </a:br>
            <a:r>
              <a:rPr lang="de-DE" dirty="0" smtClean="0">
                <a:latin typeface="Myriad Pro" pitchFamily="34" charset="0"/>
              </a:rPr>
              <a:t>    </a:t>
            </a:r>
            <a:r>
              <a:rPr lang="de-DE" sz="1800" dirty="0" smtClean="0">
                <a:latin typeface="Myriad Pro" pitchFamily="34" charset="0"/>
              </a:rPr>
              <a:t>3 eigene Server zur Vektordaten-Generierung</a:t>
            </a:r>
            <a:endParaRPr lang="de-DE" dirty="0">
              <a:latin typeface="Myriad Pro" pitchFamily="34" charset="0"/>
            </a:endParaRPr>
          </a:p>
        </p:txBody>
      </p:sp>
      <p:sp>
        <p:nvSpPr>
          <p:cNvPr id="5" name="Textplatzhalter 4"/>
          <p:cNvSpPr>
            <a:spLocks noGrp="1"/>
          </p:cNvSpPr>
          <p:nvPr>
            <p:ph type="body" sz="quarter" idx="12"/>
          </p:nvPr>
        </p:nvSpPr>
        <p:spPr/>
        <p:txBody>
          <a:bodyPr/>
          <a:lstStyle/>
          <a:p>
            <a:r>
              <a:rPr lang="de-DE" dirty="0" smtClean="0"/>
              <a:t>Weitere ENAiKOON Backend-Dienste</a:t>
            </a:r>
            <a:endParaRPr lang="de-DE" dirty="0"/>
          </a:p>
        </p:txBody>
      </p:sp>
      <p:pic>
        <p:nvPicPr>
          <p:cNvPr id="9217" name="Picture 1"/>
          <p:cNvPicPr>
            <a:picLocks noChangeAspect="1" noChangeArrowheads="1"/>
          </p:cNvPicPr>
          <p:nvPr/>
        </p:nvPicPr>
        <p:blipFill>
          <a:blip r:embed="rId2" cstate="print"/>
          <a:srcRect/>
          <a:stretch>
            <a:fillRect/>
          </a:stretch>
        </p:blipFill>
        <p:spPr bwMode="auto">
          <a:xfrm>
            <a:off x="7200552" y="4014489"/>
            <a:ext cx="2581200" cy="818642"/>
          </a:xfrm>
          <a:prstGeom prst="rect">
            <a:avLst/>
          </a:prstGeom>
          <a:noFill/>
          <a:ln w="9525">
            <a:noFill/>
            <a:miter lim="800000"/>
            <a:headEnd/>
            <a:tailEnd/>
          </a:ln>
        </p:spPr>
      </p:pic>
      <p:pic>
        <p:nvPicPr>
          <p:cNvPr id="9218" name="Picture 2"/>
          <p:cNvPicPr>
            <a:picLocks noChangeAspect="1" noChangeArrowheads="1"/>
          </p:cNvPicPr>
          <p:nvPr/>
        </p:nvPicPr>
        <p:blipFill>
          <a:blip r:embed="rId3" cstate="print"/>
          <a:srcRect/>
          <a:stretch>
            <a:fillRect/>
          </a:stretch>
        </p:blipFill>
        <p:spPr bwMode="auto">
          <a:xfrm>
            <a:off x="7200552" y="4950594"/>
            <a:ext cx="2581200" cy="543782"/>
          </a:xfrm>
          <a:prstGeom prst="rect">
            <a:avLst/>
          </a:prstGeom>
          <a:noFill/>
          <a:ln w="9525">
            <a:noFill/>
            <a:miter lim="800000"/>
            <a:headEnd/>
            <a:tailEnd/>
          </a:ln>
        </p:spPr>
      </p:pic>
      <p:pic>
        <p:nvPicPr>
          <p:cNvPr id="9220" name="Picture 4" descr="File:Example-image-available-tiles-on-tileserver.png"/>
          <p:cNvPicPr>
            <a:picLocks noChangeAspect="1" noChangeArrowheads="1"/>
          </p:cNvPicPr>
          <p:nvPr/>
        </p:nvPicPr>
        <p:blipFill>
          <a:blip r:embed="rId4" cstate="print"/>
          <a:srcRect/>
          <a:stretch>
            <a:fillRect/>
          </a:stretch>
        </p:blipFill>
        <p:spPr bwMode="auto">
          <a:xfrm>
            <a:off x="7200552" y="1278186"/>
            <a:ext cx="2581200" cy="25812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710032"/>
            <a:ext cx="6768752" cy="3960642"/>
          </a:xfrm>
        </p:spPr>
        <p:txBody>
          <a:bodyPr/>
          <a:lstStyle/>
          <a:p>
            <a:r>
              <a:rPr lang="de-DE" dirty="0" smtClean="0"/>
              <a:t>GPS-Positionen von Mobilfunk-Sendemasten</a:t>
            </a:r>
            <a:br>
              <a:rPr lang="de-DE" dirty="0" smtClean="0"/>
            </a:br>
            <a:endParaRPr lang="de-DE" sz="800" dirty="0" smtClean="0"/>
          </a:p>
          <a:p>
            <a:r>
              <a:rPr lang="de-DE" dirty="0" smtClean="0"/>
              <a:t>Komplementär zu OpenStreetMap</a:t>
            </a:r>
            <a:br>
              <a:rPr lang="de-DE" dirty="0" smtClean="0"/>
            </a:br>
            <a:endParaRPr lang="de-DE" sz="800" dirty="0" smtClean="0"/>
          </a:p>
          <a:p>
            <a:r>
              <a:rPr lang="de-DE" dirty="0" smtClean="0"/>
              <a:t>OpenSource</a:t>
            </a:r>
            <a:br>
              <a:rPr lang="de-DE" dirty="0" smtClean="0"/>
            </a:br>
            <a:r>
              <a:rPr lang="de-DE" sz="1800" dirty="0" smtClean="0">
                <a:latin typeface="Myriad Pro" pitchFamily="34" charset="0"/>
              </a:rPr>
              <a:t>Download der Datenbanken: www.opencellids.org/en/download/</a:t>
            </a:r>
            <a:r>
              <a:rPr lang="de-DE" sz="1600" dirty="0" smtClean="0"/>
              <a:t/>
            </a:r>
            <a:br>
              <a:rPr lang="de-DE" sz="1600" dirty="0" smtClean="0"/>
            </a:br>
            <a:endParaRPr lang="de-DE" sz="800" dirty="0" smtClean="0"/>
          </a:p>
          <a:p>
            <a:r>
              <a:rPr lang="de-DE" dirty="0" smtClean="0"/>
              <a:t>Größte OpenSource CellID Datenbank</a:t>
            </a:r>
            <a:br>
              <a:rPr lang="de-DE" dirty="0" smtClean="0"/>
            </a:br>
            <a:r>
              <a:rPr lang="de-DE" sz="1800" dirty="0" smtClean="0">
                <a:latin typeface="Myriad Pro" pitchFamily="34" charset="0"/>
              </a:rPr>
              <a:t>- 2.700.000 bekannte CellIDs</a:t>
            </a:r>
            <a:br>
              <a:rPr lang="de-DE" sz="1800" dirty="0" smtClean="0">
                <a:latin typeface="Myriad Pro" pitchFamily="34" charset="0"/>
              </a:rPr>
            </a:br>
            <a:r>
              <a:rPr lang="de-DE" sz="1800" dirty="0" smtClean="0">
                <a:latin typeface="Myriad Pro" pitchFamily="34" charset="0"/>
              </a:rPr>
              <a:t>- 400.000.000 Messungen</a:t>
            </a:r>
            <a:br>
              <a:rPr lang="de-DE" sz="1800" dirty="0" smtClean="0">
                <a:latin typeface="Myriad Pro" pitchFamily="34" charset="0"/>
              </a:rPr>
            </a:br>
            <a:r>
              <a:rPr lang="de-DE" sz="1800" dirty="0" smtClean="0">
                <a:latin typeface="Myriad Pro" pitchFamily="34" charset="0"/>
              </a:rPr>
              <a:t>- Täglich 1 Mio. neue Messungen, 1.500 neue Zellen</a:t>
            </a:r>
            <a:r>
              <a:rPr lang="de-DE" sz="1600" dirty="0" smtClean="0"/>
              <a:t/>
            </a:r>
            <a:br>
              <a:rPr lang="de-DE" sz="1600" dirty="0" smtClean="0"/>
            </a:br>
            <a:endParaRPr lang="de-DE" sz="800" dirty="0" smtClean="0"/>
          </a:p>
          <a:p>
            <a:r>
              <a:rPr lang="de-DE" dirty="0" smtClean="0"/>
              <a:t>Maintainer</a:t>
            </a:r>
            <a:r>
              <a:rPr lang="de-DE" sz="1600" dirty="0" smtClean="0"/>
              <a:t/>
            </a:r>
            <a:br>
              <a:rPr lang="de-DE" sz="1600" dirty="0" smtClean="0"/>
            </a:br>
            <a:r>
              <a:rPr lang="de-DE" sz="1800" dirty="0" smtClean="0">
                <a:latin typeface="Myriad Pro" pitchFamily="34" charset="0"/>
              </a:rPr>
              <a:t>ENAiKOON ist seit März 2013 Maintainer des Projekts</a:t>
            </a:r>
            <a:br>
              <a:rPr lang="de-DE" sz="1800" dirty="0" smtClean="0">
                <a:latin typeface="Myriad Pro" pitchFamily="34" charset="0"/>
              </a:rPr>
            </a:br>
            <a:r>
              <a:rPr lang="de-DE" sz="1800" dirty="0" smtClean="0">
                <a:latin typeface="Myriad Pro" pitchFamily="34" charset="0"/>
              </a:rPr>
              <a:t>und Inhaber der Domains</a:t>
            </a:r>
            <a:endParaRPr lang="de-DE" sz="1600" dirty="0" smtClean="0">
              <a:latin typeface="Myriad Pro" pitchFamily="34" charset="0"/>
            </a:endParaRPr>
          </a:p>
          <a:p>
            <a:endParaRPr lang="de-DE" dirty="0"/>
          </a:p>
        </p:txBody>
      </p:sp>
      <p:sp>
        <p:nvSpPr>
          <p:cNvPr id="5" name="Textplatzhalter 4"/>
          <p:cNvSpPr>
            <a:spLocks noGrp="1"/>
          </p:cNvSpPr>
          <p:nvPr>
            <p:ph type="body" sz="quarter" idx="12"/>
          </p:nvPr>
        </p:nvSpPr>
        <p:spPr/>
        <p:txBody>
          <a:bodyPr/>
          <a:lstStyle/>
          <a:p>
            <a:r>
              <a:rPr lang="de-DE" dirty="0" smtClean="0"/>
              <a:t>opencellid.org</a:t>
            </a:r>
            <a:endParaRPr lang="de-DE" dirty="0"/>
          </a:p>
        </p:txBody>
      </p:sp>
      <p:pic>
        <p:nvPicPr>
          <p:cNvPr id="6146" name="Picture 2"/>
          <p:cNvPicPr>
            <a:picLocks noChangeAspect="1" noChangeArrowheads="1"/>
          </p:cNvPicPr>
          <p:nvPr/>
        </p:nvPicPr>
        <p:blipFill>
          <a:blip r:embed="rId2" cstate="print"/>
          <a:srcRect/>
          <a:stretch>
            <a:fillRect/>
          </a:stretch>
        </p:blipFill>
        <p:spPr bwMode="auto">
          <a:xfrm>
            <a:off x="7128544" y="1278186"/>
            <a:ext cx="2664296" cy="4262873"/>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710032"/>
            <a:ext cx="4032448" cy="3600602"/>
          </a:xfrm>
        </p:spPr>
        <p:txBody>
          <a:bodyPr/>
          <a:lstStyle/>
          <a:p>
            <a:pPr marL="92075" indent="0">
              <a:buNone/>
            </a:pPr>
            <a:r>
              <a:rPr lang="de-DE" dirty="0" smtClean="0"/>
              <a:t>Warum wurde OpenCellID in den Keypad-Mapper 3 eingebunden?</a:t>
            </a:r>
            <a:br>
              <a:rPr lang="de-DE" dirty="0" smtClean="0"/>
            </a:br>
            <a:endParaRPr lang="de-DE" dirty="0" smtClean="0"/>
          </a:p>
          <a:p>
            <a:pPr marL="715963" indent="-266700"/>
            <a:r>
              <a:rPr lang="de-DE" sz="1800" dirty="0" smtClean="0">
                <a:latin typeface="Myriad Pro" pitchFamily="34" charset="0"/>
              </a:rPr>
              <a:t>Wertvolle Datenquelle:</a:t>
            </a:r>
            <a:br>
              <a:rPr lang="de-DE" sz="1800" dirty="0" smtClean="0">
                <a:latin typeface="Myriad Pro" pitchFamily="34" charset="0"/>
              </a:rPr>
            </a:br>
            <a:r>
              <a:rPr lang="de-DE" sz="1800" dirty="0" smtClean="0">
                <a:latin typeface="Myriad Pro" pitchFamily="34" charset="0"/>
              </a:rPr>
              <a:t>Hausnummern werden oft abseits</a:t>
            </a:r>
            <a:br>
              <a:rPr lang="de-DE" sz="1800" dirty="0" smtClean="0">
                <a:latin typeface="Myriad Pro" pitchFamily="34" charset="0"/>
              </a:rPr>
            </a:br>
            <a:r>
              <a:rPr lang="de-DE" sz="1800" dirty="0" smtClean="0">
                <a:latin typeface="Myriad Pro" pitchFamily="34" charset="0"/>
              </a:rPr>
              <a:t>der großen Straßen erfasst</a:t>
            </a:r>
            <a:r>
              <a:rPr lang="de-DE" sz="1600" dirty="0" smtClean="0"/>
              <a:t/>
            </a:r>
            <a:br>
              <a:rPr lang="de-DE" sz="1600" dirty="0" smtClean="0"/>
            </a:br>
            <a:endParaRPr lang="de-DE" sz="1600" dirty="0" smtClean="0"/>
          </a:p>
          <a:p>
            <a:pPr marL="715963" indent="-266700"/>
            <a:r>
              <a:rPr lang="de-DE" sz="1800" dirty="0" smtClean="0">
                <a:latin typeface="Myriad Pro" pitchFamily="34" charset="0"/>
              </a:rPr>
              <a:t>GPS ist ohnehin an</a:t>
            </a:r>
            <a:br>
              <a:rPr lang="de-DE" sz="1800" dirty="0" smtClean="0">
                <a:latin typeface="Myriad Pro" pitchFamily="34" charset="0"/>
              </a:rPr>
            </a:br>
            <a:endParaRPr lang="de-DE" sz="1800" dirty="0" smtClean="0">
              <a:latin typeface="Myriad Pro" pitchFamily="34" charset="0"/>
            </a:endParaRPr>
          </a:p>
          <a:p>
            <a:pPr marL="715963" indent="-266700"/>
            <a:r>
              <a:rPr lang="de-DE" sz="1800" dirty="0" smtClean="0">
                <a:latin typeface="Myriad Pro" pitchFamily="34" charset="0"/>
              </a:rPr>
              <a:t>Mapper wird von diesem Zusatzfeature nicht abgelenkt </a:t>
            </a:r>
            <a:br>
              <a:rPr lang="de-DE" sz="1800" dirty="0" smtClean="0">
                <a:latin typeface="Myriad Pro" pitchFamily="34" charset="0"/>
              </a:rPr>
            </a:br>
            <a:r>
              <a:rPr lang="de-DE" sz="1800" dirty="0" smtClean="0">
                <a:latin typeface="Myriad Pro" pitchFamily="34" charset="0"/>
              </a:rPr>
              <a:t>da keine Bedienoptionen</a:t>
            </a:r>
          </a:p>
          <a:p>
            <a:endParaRPr lang="de-DE" dirty="0"/>
          </a:p>
        </p:txBody>
      </p:sp>
      <p:sp>
        <p:nvSpPr>
          <p:cNvPr id="5" name="Textplatzhalter 4"/>
          <p:cNvSpPr>
            <a:spLocks noGrp="1"/>
          </p:cNvSpPr>
          <p:nvPr>
            <p:ph type="body" sz="quarter" idx="12"/>
          </p:nvPr>
        </p:nvSpPr>
        <p:spPr/>
        <p:txBody>
          <a:bodyPr/>
          <a:lstStyle/>
          <a:p>
            <a:r>
              <a:rPr lang="de-DE" dirty="0" smtClean="0"/>
              <a:t>opencellid.org</a:t>
            </a:r>
            <a:endParaRPr lang="de-DE" dirty="0"/>
          </a:p>
        </p:txBody>
      </p:sp>
      <p:pic>
        <p:nvPicPr>
          <p:cNvPr id="8194" name="Picture 2"/>
          <p:cNvPicPr>
            <a:picLocks noChangeAspect="1" noChangeArrowheads="1"/>
          </p:cNvPicPr>
          <p:nvPr/>
        </p:nvPicPr>
        <p:blipFill>
          <a:blip r:embed="rId2" cstate="print"/>
          <a:srcRect/>
          <a:stretch>
            <a:fillRect/>
          </a:stretch>
        </p:blipFill>
        <p:spPr bwMode="auto">
          <a:xfrm>
            <a:off x="5199652" y="1494210"/>
            <a:ext cx="4593187" cy="360040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710032"/>
            <a:ext cx="5040560" cy="3600602"/>
          </a:xfrm>
        </p:spPr>
        <p:txBody>
          <a:bodyPr/>
          <a:lstStyle/>
          <a:p>
            <a:pPr marL="92075" indent="0">
              <a:buNone/>
            </a:pPr>
            <a:r>
              <a:rPr lang="de-DE" dirty="0" smtClean="0"/>
              <a:t>Geplante Fertigstellung: Weihnachten 2013</a:t>
            </a:r>
            <a:br>
              <a:rPr lang="de-DE" dirty="0" smtClean="0"/>
            </a:br>
            <a:endParaRPr lang="de-DE" dirty="0" smtClean="0"/>
          </a:p>
          <a:p>
            <a:pPr marL="266700" indent="-174625">
              <a:spcAft>
                <a:spcPts val="1200"/>
              </a:spcAft>
            </a:pPr>
            <a:r>
              <a:rPr lang="de-DE" sz="1800" dirty="0" smtClean="0">
                <a:latin typeface="Myriad Pro" pitchFamily="34" charset="0"/>
              </a:rPr>
              <a:t>Konfigurierbare Buttons im Keypad-Screen</a:t>
            </a:r>
          </a:p>
          <a:p>
            <a:pPr marL="266700" indent="-174625">
              <a:spcAft>
                <a:spcPts val="1200"/>
              </a:spcAft>
            </a:pPr>
            <a:r>
              <a:rPr lang="de-DE" sz="1800" dirty="0" err="1" smtClean="0">
                <a:latin typeface="Myriad Pro" pitchFamily="34" charset="0"/>
              </a:rPr>
              <a:t>Konfigurierbarer</a:t>
            </a:r>
            <a:r>
              <a:rPr lang="de-DE" sz="1800" dirty="0" smtClean="0">
                <a:latin typeface="Myriad Pro" pitchFamily="34" charset="0"/>
              </a:rPr>
              <a:t> Menü-Balken</a:t>
            </a:r>
          </a:p>
          <a:p>
            <a:pPr marL="266700" indent="-174625">
              <a:spcAft>
                <a:spcPts val="1200"/>
              </a:spcAft>
            </a:pPr>
            <a:r>
              <a:rPr lang="de-DE" sz="1800" dirty="0" smtClean="0">
                <a:latin typeface="Myriad Pro" pitchFamily="34" charset="0"/>
              </a:rPr>
              <a:t>Integration </a:t>
            </a:r>
            <a:r>
              <a:rPr lang="de-DE" sz="1800" dirty="0" err="1" smtClean="0">
                <a:latin typeface="Myriad Pro" pitchFamily="34" charset="0"/>
              </a:rPr>
              <a:t>geoChat</a:t>
            </a:r>
            <a:endParaRPr lang="de-DE" sz="1800" dirty="0" smtClean="0">
              <a:latin typeface="Myriad Pro" pitchFamily="34" charset="0"/>
            </a:endParaRPr>
          </a:p>
          <a:p>
            <a:pPr marL="266700" indent="-174625">
              <a:spcAft>
                <a:spcPts val="1200"/>
              </a:spcAft>
            </a:pPr>
            <a:r>
              <a:rPr lang="de-DE" sz="1800" dirty="0" smtClean="0">
                <a:latin typeface="Myriad Pro" pitchFamily="34" charset="0"/>
              </a:rPr>
              <a:t>Liste fehlender Hausnummern</a:t>
            </a:r>
          </a:p>
          <a:p>
            <a:pPr marL="266700" indent="-174625">
              <a:spcAft>
                <a:spcPts val="1200"/>
              </a:spcAft>
            </a:pPr>
            <a:r>
              <a:rPr lang="de-DE" sz="1800" dirty="0" smtClean="0">
                <a:latin typeface="Myriad Pro" pitchFamily="34" charset="0"/>
              </a:rPr>
              <a:t>UI Verbesserungen</a:t>
            </a:r>
            <a:r>
              <a:rPr lang="de-DE" dirty="0" smtClean="0"/>
              <a:t/>
            </a:r>
            <a:br>
              <a:rPr lang="de-DE" dirty="0" smtClean="0"/>
            </a:br>
            <a:endParaRPr lang="de-DE" dirty="0"/>
          </a:p>
        </p:txBody>
      </p:sp>
      <p:sp>
        <p:nvSpPr>
          <p:cNvPr id="5" name="Textplatzhalter 4"/>
          <p:cNvSpPr>
            <a:spLocks noGrp="1"/>
          </p:cNvSpPr>
          <p:nvPr>
            <p:ph type="body" sz="quarter" idx="12"/>
          </p:nvPr>
        </p:nvSpPr>
        <p:spPr/>
        <p:txBody>
          <a:bodyPr/>
          <a:lstStyle/>
          <a:p>
            <a:r>
              <a:rPr lang="de-DE" dirty="0" smtClean="0"/>
              <a:t>Weiterentwicklung: Version 3.2</a:t>
            </a:r>
            <a:endParaRPr lang="de-DE" dirty="0"/>
          </a:p>
        </p:txBody>
      </p:sp>
      <p:pic>
        <p:nvPicPr>
          <p:cNvPr id="8" name="Grafik 7" descr="keypad-screen-32.png"/>
          <p:cNvPicPr>
            <a:picLocks noChangeAspect="1"/>
          </p:cNvPicPr>
          <p:nvPr/>
        </p:nvPicPr>
        <p:blipFill>
          <a:blip r:embed="rId2" cstate="print"/>
          <a:stretch>
            <a:fillRect/>
          </a:stretch>
        </p:blipFill>
        <p:spPr>
          <a:xfrm>
            <a:off x="8313266" y="846138"/>
            <a:ext cx="1468963" cy="2448272"/>
          </a:xfrm>
          <a:prstGeom prst="rect">
            <a:avLst/>
          </a:prstGeom>
        </p:spPr>
      </p:pic>
      <p:pic>
        <p:nvPicPr>
          <p:cNvPr id="9" name="Grafik 8" descr="Screen_popup_1glow.png"/>
          <p:cNvPicPr>
            <a:picLocks noChangeAspect="1"/>
          </p:cNvPicPr>
          <p:nvPr/>
        </p:nvPicPr>
        <p:blipFill>
          <a:blip r:embed="rId3" cstate="print"/>
          <a:stretch>
            <a:fillRect/>
          </a:stretch>
        </p:blipFill>
        <p:spPr>
          <a:xfrm>
            <a:off x="8324040" y="3510434"/>
            <a:ext cx="1468800" cy="2448000"/>
          </a:xfrm>
          <a:prstGeom prst="rect">
            <a:avLst/>
          </a:prstGeom>
        </p:spPr>
      </p:pic>
    </p:spTree>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Weiterentwicklung: Version 3.3</a:t>
            </a:r>
            <a:endParaRPr lang="de-DE" dirty="0"/>
          </a:p>
        </p:txBody>
      </p:sp>
      <p:pic>
        <p:nvPicPr>
          <p:cNvPr id="1026" name="Picture 2"/>
          <p:cNvPicPr>
            <a:picLocks noGrp="1" noChangeArrowheads="1"/>
          </p:cNvPicPr>
          <p:nvPr>
            <p:ph idx="1"/>
          </p:nvPr>
        </p:nvPicPr>
        <p:blipFill>
          <a:blip r:embed="rId2" cstate="print"/>
          <a:srcRect/>
          <a:stretch>
            <a:fillRect/>
          </a:stretch>
        </p:blipFill>
        <p:spPr bwMode="auto">
          <a:xfrm>
            <a:off x="6336840" y="3582682"/>
            <a:ext cx="3456000" cy="2160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336456" y="1278426"/>
            <a:ext cx="3454496" cy="2160000"/>
          </a:xfrm>
          <a:prstGeom prst="rect">
            <a:avLst/>
          </a:prstGeom>
          <a:noFill/>
          <a:ln w="9525">
            <a:noFill/>
            <a:miter lim="800000"/>
            <a:headEnd/>
            <a:tailEnd/>
          </a:ln>
        </p:spPr>
      </p:pic>
      <p:sp>
        <p:nvSpPr>
          <p:cNvPr id="10" name="Inhaltsplatzhalter 1"/>
          <p:cNvSpPr txBox="1">
            <a:spLocks/>
          </p:cNvSpPr>
          <p:nvPr/>
        </p:nvSpPr>
        <p:spPr>
          <a:xfrm>
            <a:off x="503808" y="1710032"/>
            <a:ext cx="5256584" cy="3600602"/>
          </a:xfrm>
          <a:prstGeom prst="rect">
            <a:avLst/>
          </a:prstGeom>
          <a:effectLst>
            <a:innerShdw blurRad="63500" dir="2700000">
              <a:prstClr val="black">
                <a:alpha val="50000"/>
              </a:prstClr>
            </a:innerShdw>
          </a:effectLst>
        </p:spPr>
        <p:txBody>
          <a:bodyPr lIns="0" tIns="0" rIns="0" bIns="0"/>
          <a:lstStyle/>
          <a:p>
            <a:pPr marL="92075" marR="0" lvl="0" indent="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Geplante Fertigstellung: Sommer 2014</a:t>
            </a:r>
            <a:b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endParaRPr kumimoji="0" lang="de-DE" sz="1100" b="0" i="0" u="none" strike="noStrike" kern="1200" cap="none" spc="0" normalizeH="0" baseline="0" noProof="0" dirty="0" smtClean="0">
              <a:ln>
                <a:noFill/>
              </a:ln>
              <a:solidFill>
                <a:srgbClr val="4C4C4C"/>
              </a:solidFill>
              <a:effectLst/>
              <a:uLnTx/>
              <a:uFillTx/>
              <a:latin typeface="Myriad Pro Light" pitchFamily="34" charset="0"/>
              <a:ea typeface="+mn-ea"/>
              <a:cs typeface="+mn-cs"/>
            </a:endParaRPr>
          </a:p>
          <a:p>
            <a:pPr marL="266700" lvl="0" indent="-174625">
              <a:spcBef>
                <a:spcPct val="20000"/>
              </a:spcBef>
              <a:spcAft>
                <a:spcPts val="1200"/>
              </a:spcAft>
              <a:buClr>
                <a:srgbClr val="46B4E7"/>
              </a:buClr>
              <a:buFont typeface="Wingdings" pitchFamily="2" charset="2"/>
              <a:buChar char="§"/>
            </a:pPr>
            <a:r>
              <a:rPr kumimoji="0" lang="de-DE" sz="1800" b="0" i="0" u="none" strike="noStrike" kern="1200" cap="none" spc="0" normalizeH="0" baseline="0" noProof="0" dirty="0" smtClean="0">
                <a:ln>
                  <a:noFill/>
                </a:ln>
                <a:solidFill>
                  <a:srgbClr val="4C4C4C"/>
                </a:solidFill>
                <a:effectLst/>
                <a:uLnTx/>
                <a:uFillTx/>
                <a:latin typeface="Myriad Pro" pitchFamily="34" charset="0"/>
                <a:ea typeface="+mn-ea"/>
                <a:cs typeface="+mn-cs"/>
              </a:rPr>
              <a:t>Gamification:</a:t>
            </a:r>
            <a:br>
              <a:rPr kumimoji="0" lang="de-DE" sz="1800" b="0" i="0" u="none" strike="noStrike" kern="1200" cap="none" spc="0" normalizeH="0" baseline="0" noProof="0" dirty="0" smtClean="0">
                <a:ln>
                  <a:noFill/>
                </a:ln>
                <a:solidFill>
                  <a:srgbClr val="4C4C4C"/>
                </a:solidFill>
                <a:effectLst/>
                <a:uLnTx/>
                <a:uFillTx/>
                <a:latin typeface="Myriad Pro" pitchFamily="34" charset="0"/>
                <a:ea typeface="+mn-ea"/>
                <a:cs typeface="+mn-cs"/>
              </a:rPr>
            </a:br>
            <a:r>
              <a:rPr kumimoji="0" lang="de-DE" sz="1800" b="0" i="0" u="none" strike="noStrike" kern="1200" cap="none" spc="0" normalizeH="0" baseline="0" noProof="0" dirty="0" smtClean="0">
                <a:ln>
                  <a:noFill/>
                </a:ln>
                <a:solidFill>
                  <a:srgbClr val="4C4C4C"/>
                </a:solidFill>
                <a:effectLst/>
                <a:uLnTx/>
                <a:uFillTx/>
                <a:latin typeface="Myriad Pro" pitchFamily="34" charset="0"/>
                <a:ea typeface="+mn-ea"/>
                <a:cs typeface="+mn-cs"/>
              </a:rPr>
              <a:t>mehr Spaß</a:t>
            </a:r>
            <a:r>
              <a:rPr kumimoji="0" lang="de-DE" sz="1800" b="0" i="0" u="none" strike="noStrike" kern="1200" cap="none" spc="0" normalizeH="0" noProof="0" dirty="0" smtClean="0">
                <a:ln>
                  <a:noFill/>
                </a:ln>
                <a:solidFill>
                  <a:srgbClr val="4C4C4C"/>
                </a:solidFill>
                <a:effectLst/>
                <a:uLnTx/>
                <a:uFillTx/>
                <a:latin typeface="Myriad Pro" pitchFamily="34" charset="0"/>
                <a:ea typeface="+mn-ea"/>
                <a:cs typeface="+mn-cs"/>
              </a:rPr>
              <a:t> durch </a:t>
            </a:r>
            <a:br>
              <a:rPr kumimoji="0" lang="de-DE" sz="1800" b="0" i="0" u="none" strike="noStrike" kern="1200" cap="none" spc="0" normalizeH="0" noProof="0" dirty="0" smtClean="0">
                <a:ln>
                  <a:noFill/>
                </a:ln>
                <a:solidFill>
                  <a:srgbClr val="4C4C4C"/>
                </a:solidFill>
                <a:effectLst/>
                <a:uLnTx/>
                <a:uFillTx/>
                <a:latin typeface="Myriad Pro" pitchFamily="34" charset="0"/>
                <a:ea typeface="+mn-ea"/>
                <a:cs typeface="+mn-cs"/>
              </a:rPr>
            </a:br>
            <a:r>
              <a:rPr kumimoji="0" lang="de-DE" sz="1800" b="0" i="0" u="none" strike="noStrike" kern="1200" cap="none" spc="0" normalizeH="0" noProof="0" dirty="0" smtClean="0">
                <a:ln>
                  <a:noFill/>
                </a:ln>
                <a:solidFill>
                  <a:srgbClr val="4C4C4C"/>
                </a:solidFill>
                <a:effectLst/>
                <a:uLnTx/>
                <a:uFillTx/>
                <a:latin typeface="Myriad Pro" pitchFamily="34" charset="0"/>
                <a:ea typeface="+mn-ea"/>
                <a:cs typeface="+mn-cs"/>
              </a:rPr>
              <a:t>- Teambildung</a:t>
            </a:r>
            <a:r>
              <a:rPr lang="de-DE" noProof="0" dirty="0" smtClean="0">
                <a:solidFill>
                  <a:srgbClr val="4C4C4C"/>
                </a:solidFill>
                <a:latin typeface="Myriad Pro" pitchFamily="34" charset="0"/>
              </a:rPr>
              <a:t/>
            </a:r>
            <a:br>
              <a:rPr lang="de-DE" noProof="0" dirty="0" smtClean="0">
                <a:solidFill>
                  <a:srgbClr val="4C4C4C"/>
                </a:solidFill>
                <a:latin typeface="Myriad Pro" pitchFamily="34" charset="0"/>
              </a:rPr>
            </a:br>
            <a:r>
              <a:rPr lang="de-DE" noProof="0" dirty="0" smtClean="0">
                <a:solidFill>
                  <a:srgbClr val="4C4C4C"/>
                </a:solidFill>
                <a:latin typeface="Myriad Pro" pitchFamily="34" charset="0"/>
              </a:rPr>
              <a:t>- </a:t>
            </a:r>
            <a:r>
              <a:rPr lang="de-DE" dirty="0" smtClean="0">
                <a:solidFill>
                  <a:srgbClr val="4C4C4C"/>
                </a:solidFill>
                <a:latin typeface="Myriad Pro" pitchFamily="34" charset="0"/>
              </a:rPr>
              <a:t>Aufgaben</a:t>
            </a:r>
            <a:br>
              <a:rPr lang="de-DE" dirty="0" smtClean="0">
                <a:solidFill>
                  <a:srgbClr val="4C4C4C"/>
                </a:solidFill>
                <a:latin typeface="Myriad Pro" pitchFamily="34" charset="0"/>
              </a:rPr>
            </a:br>
            <a:r>
              <a:rPr lang="de-DE" dirty="0" smtClean="0">
                <a:solidFill>
                  <a:srgbClr val="4C4C4C"/>
                </a:solidFill>
                <a:latin typeface="Myriad Pro" pitchFamily="34" charset="0"/>
              </a:rPr>
              <a:t>- Ranking-Listen</a:t>
            </a:r>
            <a:endParaRPr kumimoji="0" lang="de-DE" sz="1800" b="0" i="0" u="none" strike="noStrike" kern="1200" cap="none" spc="0" normalizeH="0" noProof="0" dirty="0" smtClean="0">
              <a:ln>
                <a:noFill/>
              </a:ln>
              <a:solidFill>
                <a:srgbClr val="4C4C4C"/>
              </a:solidFill>
              <a:effectLst/>
              <a:uLnTx/>
              <a:uFillTx/>
              <a:latin typeface="Myriad Pro" pitchFamily="34" charset="0"/>
              <a:ea typeface="+mn-ea"/>
              <a:cs typeface="+mn-cs"/>
            </a:endParaRPr>
          </a:p>
          <a:p>
            <a:pPr marL="266700" marR="0" lvl="0" indent="-1746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lang="de-DE" baseline="0" dirty="0" smtClean="0">
                <a:solidFill>
                  <a:srgbClr val="4C4C4C"/>
                </a:solidFill>
                <a:latin typeface="Myriad Pro" pitchFamily="34" charset="0"/>
              </a:rPr>
              <a:t>Kartenintegration:</a:t>
            </a:r>
            <a:br>
              <a:rPr lang="de-DE" baseline="0" dirty="0" smtClean="0">
                <a:solidFill>
                  <a:srgbClr val="4C4C4C"/>
                </a:solidFill>
                <a:latin typeface="Myriad Pro" pitchFamily="34" charset="0"/>
              </a:rPr>
            </a:br>
            <a:r>
              <a:rPr lang="de-DE" baseline="0" dirty="0" smtClean="0">
                <a:solidFill>
                  <a:srgbClr val="4C4C4C"/>
                </a:solidFill>
                <a:latin typeface="Myriad Pro" pitchFamily="34" charset="0"/>
              </a:rPr>
              <a:t>effizientere</a:t>
            </a:r>
            <a:r>
              <a:rPr lang="de-DE" dirty="0" smtClean="0">
                <a:solidFill>
                  <a:srgbClr val="4C4C4C"/>
                </a:solidFill>
                <a:latin typeface="Myriad Pro" pitchFamily="34" charset="0"/>
              </a:rPr>
              <a:t> Durchführung der Mapping-Tour durch</a:t>
            </a:r>
            <a:r>
              <a:rPr lang="de-DE" baseline="0" dirty="0" smtClean="0">
                <a:solidFill>
                  <a:srgbClr val="4C4C4C"/>
                </a:solidFill>
                <a:latin typeface="Myriad Pro" pitchFamily="34" charset="0"/>
              </a:rPr>
              <a:t/>
            </a:r>
            <a:br>
              <a:rPr lang="de-DE" baseline="0" dirty="0" smtClean="0">
                <a:solidFill>
                  <a:srgbClr val="4C4C4C"/>
                </a:solidFill>
                <a:latin typeface="Myriad Pro" pitchFamily="34" charset="0"/>
              </a:rPr>
            </a:br>
            <a:r>
              <a:rPr lang="de-DE" baseline="0" dirty="0" smtClean="0">
                <a:solidFill>
                  <a:srgbClr val="4C4C4C"/>
                </a:solidFill>
                <a:latin typeface="Myriad Pro" pitchFamily="34" charset="0"/>
              </a:rPr>
              <a:t>- Anzeige der aktuellen Position</a:t>
            </a:r>
            <a:br>
              <a:rPr lang="de-DE" baseline="0" dirty="0" smtClean="0">
                <a:solidFill>
                  <a:srgbClr val="4C4C4C"/>
                </a:solidFill>
                <a:latin typeface="Myriad Pro" pitchFamily="34" charset="0"/>
              </a:rPr>
            </a:br>
            <a:r>
              <a:rPr lang="de-DE" baseline="0" dirty="0" smtClean="0">
                <a:solidFill>
                  <a:srgbClr val="4C4C4C"/>
                </a:solidFill>
                <a:latin typeface="Myriad Pro" pitchFamily="34" charset="0"/>
              </a:rPr>
              <a:t>- Anzeige des</a:t>
            </a:r>
            <a:r>
              <a:rPr lang="de-DE" dirty="0" smtClean="0">
                <a:solidFill>
                  <a:srgbClr val="4C4C4C"/>
                </a:solidFill>
                <a:latin typeface="Myriad Pro" pitchFamily="34" charset="0"/>
              </a:rPr>
              <a:t> zurückgelegten Wegs</a:t>
            </a:r>
            <a:br>
              <a:rPr lang="de-DE" dirty="0" smtClean="0">
                <a:solidFill>
                  <a:srgbClr val="4C4C4C"/>
                </a:solidFill>
                <a:latin typeface="Myriad Pro" pitchFamily="34" charset="0"/>
              </a:rPr>
            </a:br>
            <a:r>
              <a:rPr lang="de-DE" dirty="0" smtClean="0">
                <a:solidFill>
                  <a:srgbClr val="4C4C4C"/>
                </a:solidFill>
                <a:latin typeface="Myriad Pro" pitchFamily="34" charset="0"/>
              </a:rPr>
              <a:t>- Anzeige fehlender Hausnummern</a:t>
            </a:r>
            <a:r>
              <a:rPr lang="de-DE" baseline="0" dirty="0" smtClean="0">
                <a:solidFill>
                  <a:srgbClr val="4C4C4C"/>
                </a:solidFill>
                <a:latin typeface="Myriad Pro" pitchFamily="34" charset="0"/>
              </a:rPr>
              <a:t/>
            </a:r>
            <a:br>
              <a:rPr lang="de-DE" baseline="0" dirty="0" smtClean="0">
                <a:solidFill>
                  <a:srgbClr val="4C4C4C"/>
                </a:solidFill>
                <a:latin typeface="Myriad Pro" pitchFamily="34" charset="0"/>
              </a:rPr>
            </a:b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
            </a:r>
            <a:b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endParaRPr kumimoji="0" lang="de-DE" sz="20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Wie kann ich beitragen?</a:t>
            </a:r>
            <a:endParaRPr lang="de-DE" dirty="0"/>
          </a:p>
        </p:txBody>
      </p:sp>
      <p:pic>
        <p:nvPicPr>
          <p:cNvPr id="7170" name="Picture 2"/>
          <p:cNvPicPr>
            <a:picLocks noChangeAspect="1" noChangeArrowheads="1"/>
          </p:cNvPicPr>
          <p:nvPr/>
        </p:nvPicPr>
        <p:blipFill>
          <a:blip r:embed="rId2" cstate="print"/>
          <a:srcRect/>
          <a:stretch>
            <a:fillRect/>
          </a:stretch>
        </p:blipFill>
        <p:spPr bwMode="auto">
          <a:xfrm>
            <a:off x="1727944" y="2070274"/>
            <a:ext cx="5895975" cy="294322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Schritt-1: OSM-Wiki Seite durchlesen</a:t>
            </a:r>
          </a:p>
          <a:p>
            <a:endParaRPr lang="de-DE" dirty="0"/>
          </a:p>
        </p:txBody>
      </p:sp>
      <p:sp>
        <p:nvSpPr>
          <p:cNvPr id="9" name="Rechteck 8"/>
          <p:cNvSpPr/>
          <p:nvPr/>
        </p:nvSpPr>
        <p:spPr>
          <a:xfrm>
            <a:off x="1367904" y="5670674"/>
            <a:ext cx="5904655" cy="369332"/>
          </a:xfrm>
          <a:prstGeom prst="rect">
            <a:avLst/>
          </a:prstGeom>
        </p:spPr>
        <p:txBody>
          <a:bodyPr wrap="square">
            <a:spAutoFit/>
          </a:bodyPr>
          <a:lstStyle/>
          <a:p>
            <a:pPr algn="ctr"/>
            <a:r>
              <a:rPr lang="de-DE" b="1" dirty="0" smtClean="0"/>
              <a:t>http://wiki.openstreetmap.org/wiki/DE:Keypad-Mapper_3</a:t>
            </a:r>
            <a:endParaRPr lang="de-DE" b="1" dirty="0"/>
          </a:p>
        </p:txBody>
      </p:sp>
      <p:pic>
        <p:nvPicPr>
          <p:cNvPr id="4098" name="Picture 2"/>
          <p:cNvPicPr>
            <a:picLocks noChangeAspect="1" noChangeArrowheads="1"/>
          </p:cNvPicPr>
          <p:nvPr/>
        </p:nvPicPr>
        <p:blipFill>
          <a:blip r:embed="rId2" cstate="print"/>
          <a:srcRect/>
          <a:stretch>
            <a:fillRect/>
          </a:stretch>
        </p:blipFill>
        <p:spPr bwMode="auto">
          <a:xfrm>
            <a:off x="2206673" y="1505258"/>
            <a:ext cx="4417815" cy="4019847"/>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Die Themen</a:t>
            </a:r>
            <a:endParaRPr lang="de-DE" dirty="0"/>
          </a:p>
        </p:txBody>
      </p:sp>
      <p:pic>
        <p:nvPicPr>
          <p:cNvPr id="1029" name="Picture 5"/>
          <p:cNvPicPr>
            <a:picLocks noChangeAspect="1" noChangeArrowheads="1"/>
          </p:cNvPicPr>
          <p:nvPr/>
        </p:nvPicPr>
        <p:blipFill>
          <a:blip r:embed="rId2" cstate="print"/>
          <a:srcRect/>
          <a:stretch>
            <a:fillRect/>
          </a:stretch>
        </p:blipFill>
        <p:spPr bwMode="auto">
          <a:xfrm>
            <a:off x="8352680" y="4000269"/>
            <a:ext cx="1440160" cy="167040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a:stretch>
            <a:fillRect/>
          </a:stretch>
        </p:blipFill>
        <p:spPr bwMode="auto">
          <a:xfrm>
            <a:off x="8366910" y="2848142"/>
            <a:ext cx="1425930" cy="1008111"/>
          </a:xfrm>
          <a:prstGeom prst="rect">
            <a:avLst/>
          </a:prstGeom>
          <a:noFill/>
          <a:ln w="9525">
            <a:noFill/>
            <a:miter lim="800000"/>
            <a:headEnd/>
            <a:tailEnd/>
          </a:ln>
        </p:spPr>
      </p:pic>
      <p:pic>
        <p:nvPicPr>
          <p:cNvPr id="1031" name="Picture 7"/>
          <p:cNvPicPr>
            <a:picLocks noGrp="1" noChangeAspect="1" noChangeArrowheads="1"/>
          </p:cNvPicPr>
          <p:nvPr>
            <p:ph idx="1"/>
          </p:nvPr>
        </p:nvPicPr>
        <p:blipFill>
          <a:blip r:embed="rId4" cstate="print"/>
          <a:srcRect/>
          <a:stretch>
            <a:fillRect/>
          </a:stretch>
        </p:blipFill>
        <p:spPr bwMode="auto">
          <a:xfrm>
            <a:off x="8375049" y="1335974"/>
            <a:ext cx="1417790" cy="1368152"/>
          </a:xfrm>
          <a:prstGeom prst="rect">
            <a:avLst/>
          </a:prstGeom>
          <a:noFill/>
          <a:ln w="9525">
            <a:noFill/>
            <a:miter lim="800000"/>
            <a:headEnd/>
            <a:tailEnd/>
          </a:ln>
        </p:spPr>
      </p:pic>
      <p:sp>
        <p:nvSpPr>
          <p:cNvPr id="17" name="Inhaltsplatzhalter 7"/>
          <p:cNvSpPr txBox="1">
            <a:spLocks/>
          </p:cNvSpPr>
          <p:nvPr/>
        </p:nvSpPr>
        <p:spPr>
          <a:xfrm>
            <a:off x="503808" y="1585957"/>
            <a:ext cx="7078028" cy="4062651"/>
          </a:xfrm>
          <a:prstGeom prst="rect">
            <a:avLst/>
          </a:prstGeom>
          <a:noFill/>
          <a:effectLst>
            <a:innerShdw blurRad="63500" dir="2700000">
              <a:prstClr val="black">
                <a:alpha val="50000"/>
              </a:prstClr>
            </a:innerShdw>
          </a:effectLst>
        </p:spPr>
        <p:txBody>
          <a:bodyPr wrap="none" lIns="0" tIns="0" rIns="0" bIns="0" rtlCol="0">
            <a:spAutoFit/>
          </a:bodyPr>
          <a:lstStyle/>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Warum Hausnummern / Adressen mappen?</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Welche Datenmodelle gibt es für Hausnummern</a:t>
            </a:r>
            <a:b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und Adressen in OSM?</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Historie des Keypad-Mappers</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Features der Software</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Backend-Unterstützung für den Hausnummern-Mapper</a:t>
            </a:r>
            <a:b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b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durch ENAiKOON OSM-Dienste</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Seiteneffekt: Beitrag zum OpenSource Projekt opencellid.org</a:t>
            </a:r>
          </a:p>
          <a:p>
            <a:pPr marL="342900" marR="0" lvl="0" indent="-250825" algn="l" defTabSz="914400" rtl="0" eaLnBrk="1" fontAlgn="auto" latinLnBrk="0" hangingPunct="1">
              <a:lnSpc>
                <a:spcPct val="100000"/>
              </a:lnSpc>
              <a:spcBef>
                <a:spcPct val="20000"/>
              </a:spcBef>
              <a:spcAft>
                <a:spcPts val="1200"/>
              </a:spcAft>
              <a:buClr>
                <a:srgbClr val="46B4E7"/>
              </a:buClr>
              <a:buSzTx/>
              <a:buFont typeface="Wingdings" pitchFamily="2" charset="2"/>
              <a:buChar char="§"/>
              <a:tabLst/>
              <a:defRPr/>
            </a:pPr>
            <a:r>
              <a:rPr lang="de-DE" sz="2000" dirty="0" smtClean="0">
                <a:solidFill>
                  <a:srgbClr val="4C4C4C"/>
                </a:solidFill>
                <a:latin typeface="Myriad Pro Light" pitchFamily="34" charset="0"/>
              </a:rPr>
              <a:t>Weiterentwicklung</a:t>
            </a:r>
            <a:endParaRPr kumimoji="0" lang="de-DE" sz="2000" b="0" i="0" u="none" strike="noStrike" kern="1200" cap="none" spc="0" normalizeH="0" baseline="0" noProof="0" dirty="0" smtClean="0">
              <a:ln>
                <a:noFill/>
              </a:ln>
              <a:solidFill>
                <a:srgbClr val="4C4C4C"/>
              </a:solidFill>
              <a:effectLst/>
              <a:uLnTx/>
              <a:uFillTx/>
              <a:latin typeface="Myriad Pro Light" pitchFamily="34" charset="0"/>
              <a:ea typeface="+mn-ea"/>
              <a:cs typeface="+mn-cs"/>
            </a:endParaRPr>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p:txBody>
          <a:bodyPr/>
          <a:lstStyle/>
          <a:p>
            <a:r>
              <a:rPr lang="de-DE" dirty="0" smtClean="0"/>
              <a:t>Schritt-2: Gegend mit wenig Adressen finden</a:t>
            </a:r>
          </a:p>
          <a:p>
            <a:endParaRPr lang="de-DE" dirty="0"/>
          </a:p>
        </p:txBody>
      </p:sp>
      <p:sp>
        <p:nvSpPr>
          <p:cNvPr id="9" name="Rechteck 8"/>
          <p:cNvSpPr/>
          <p:nvPr/>
        </p:nvSpPr>
        <p:spPr>
          <a:xfrm>
            <a:off x="1511921" y="5670674"/>
            <a:ext cx="5688631" cy="369332"/>
          </a:xfrm>
          <a:prstGeom prst="rect">
            <a:avLst/>
          </a:prstGeom>
        </p:spPr>
        <p:txBody>
          <a:bodyPr wrap="square">
            <a:spAutoFit/>
          </a:bodyPr>
          <a:lstStyle/>
          <a:p>
            <a:pPr algn="ctr"/>
            <a:r>
              <a:rPr lang="de-DE" b="1" dirty="0" smtClean="0"/>
              <a:t>http://overpass-api.de/hausnummern.html</a:t>
            </a:r>
            <a:endParaRPr lang="de-DE" b="1" dirty="0"/>
          </a:p>
        </p:txBody>
      </p:sp>
      <p:pic>
        <p:nvPicPr>
          <p:cNvPr id="4097" name="Picture 1"/>
          <p:cNvPicPr>
            <a:picLocks noChangeAspect="1" noChangeArrowheads="1"/>
          </p:cNvPicPr>
          <p:nvPr/>
        </p:nvPicPr>
        <p:blipFill>
          <a:blip r:embed="rId2" cstate="print"/>
          <a:srcRect/>
          <a:stretch>
            <a:fillRect/>
          </a:stretch>
        </p:blipFill>
        <p:spPr bwMode="auto">
          <a:xfrm>
            <a:off x="1655936" y="1467922"/>
            <a:ext cx="5544616" cy="4085095"/>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DE" dirty="0" smtClean="0"/>
          </a:p>
          <a:p>
            <a:endParaRPr lang="de-DE" dirty="0" smtClean="0"/>
          </a:p>
        </p:txBody>
      </p:sp>
      <p:sp>
        <p:nvSpPr>
          <p:cNvPr id="5" name="Textplatzhalter 4"/>
          <p:cNvSpPr>
            <a:spLocks noGrp="1"/>
          </p:cNvSpPr>
          <p:nvPr>
            <p:ph type="body" sz="quarter" idx="12"/>
          </p:nvPr>
        </p:nvSpPr>
        <p:spPr/>
        <p:txBody>
          <a:bodyPr/>
          <a:lstStyle/>
          <a:p>
            <a:r>
              <a:rPr lang="de-DE" dirty="0" smtClean="0"/>
              <a:t>Schritt 3: Mappen und Spaß haben</a:t>
            </a:r>
            <a:endParaRPr lang="de-DE" dirty="0"/>
          </a:p>
        </p:txBody>
      </p:sp>
      <p:grpSp>
        <p:nvGrpSpPr>
          <p:cNvPr id="6" name="Gruppieren 5"/>
          <p:cNvGrpSpPr/>
          <p:nvPr/>
        </p:nvGrpSpPr>
        <p:grpSpPr>
          <a:xfrm>
            <a:off x="1439912" y="2142282"/>
            <a:ext cx="6120680" cy="3456384"/>
            <a:chOff x="2232000" y="2574330"/>
            <a:chExt cx="5688632" cy="3269704"/>
          </a:xfrm>
        </p:grpSpPr>
        <p:pic>
          <p:nvPicPr>
            <p:cNvPr id="7" name="Picture 4" descr="Mainzer Straße in Saarbrücken"/>
            <p:cNvPicPr>
              <a:picLocks noChangeAspect="1" noChangeArrowheads="1"/>
            </p:cNvPicPr>
            <p:nvPr/>
          </p:nvPicPr>
          <p:blipFill>
            <a:blip r:embed="rId2" cstate="print"/>
            <a:srcRect/>
            <a:stretch>
              <a:fillRect/>
            </a:stretch>
          </p:blipFill>
          <p:spPr bwMode="auto">
            <a:xfrm>
              <a:off x="2448024" y="2574330"/>
              <a:ext cx="4891508" cy="3253044"/>
            </a:xfrm>
            <a:prstGeom prst="rect">
              <a:avLst/>
            </a:prstGeom>
            <a:noFill/>
          </p:spPr>
        </p:pic>
        <p:pic>
          <p:nvPicPr>
            <p:cNvPr id="8" name="Picture 5"/>
            <p:cNvPicPr>
              <a:picLocks noChangeAspect="1" noChangeArrowheads="1"/>
            </p:cNvPicPr>
            <p:nvPr/>
          </p:nvPicPr>
          <p:blipFill>
            <a:blip r:embed="rId3" cstate="print"/>
            <a:srcRect/>
            <a:stretch>
              <a:fillRect/>
            </a:stretch>
          </p:blipFill>
          <p:spPr bwMode="auto">
            <a:xfrm>
              <a:off x="2232000" y="5238626"/>
              <a:ext cx="5688632" cy="605408"/>
            </a:xfrm>
            <a:prstGeom prst="rect">
              <a:avLst/>
            </a:prstGeom>
            <a:noFill/>
            <a:ln w="9525">
              <a:noFill/>
              <a:miter lim="800000"/>
              <a:headEnd/>
              <a:tailEnd/>
            </a:ln>
          </p:spPr>
        </p:pic>
      </p:grpSp>
    </p:spTree>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Grafik 1"/>
          <p:cNvPicPr>
            <a:picLocks noChangeAspect="1" noChangeArrowheads="1"/>
          </p:cNvPicPr>
          <p:nvPr/>
        </p:nvPicPr>
        <p:blipFill>
          <a:blip r:embed="rId2" cstate="print"/>
          <a:stretch>
            <a:fillRect/>
          </a:stretch>
        </p:blipFill>
        <p:spPr bwMode="auto">
          <a:xfrm>
            <a:off x="6671082" y="1638226"/>
            <a:ext cx="3049750" cy="1440160"/>
          </a:xfrm>
          <a:prstGeom prst="rect">
            <a:avLst/>
          </a:prstGeom>
          <a:noFill/>
        </p:spPr>
      </p:pic>
      <p:sp>
        <p:nvSpPr>
          <p:cNvPr id="2" name="Inhaltsplatzhalter 1"/>
          <p:cNvSpPr>
            <a:spLocks noGrp="1"/>
          </p:cNvSpPr>
          <p:nvPr>
            <p:ph idx="1"/>
          </p:nvPr>
        </p:nvSpPr>
        <p:spPr>
          <a:xfrm>
            <a:off x="575816" y="1422202"/>
            <a:ext cx="5688632" cy="3960440"/>
          </a:xfrm>
        </p:spPr>
        <p:txBody>
          <a:bodyPr/>
          <a:lstStyle/>
          <a:p>
            <a:endParaRPr lang="de-DE" dirty="0" smtClean="0"/>
          </a:p>
          <a:p>
            <a:pPr marL="358775" indent="0">
              <a:buNone/>
            </a:pPr>
            <a:r>
              <a:rPr lang="de-DE" dirty="0" smtClean="0"/>
              <a:t>Mehr als eine Million Mapper sind angetreten, </a:t>
            </a:r>
            <a:br>
              <a:rPr lang="de-DE" dirty="0" smtClean="0"/>
            </a:br>
            <a:r>
              <a:rPr lang="de-DE" dirty="0" smtClean="0"/>
              <a:t>Geo-Daten zu erfassen</a:t>
            </a:r>
          </a:p>
          <a:p>
            <a:pPr marL="358775" indent="0">
              <a:buNone/>
            </a:pPr>
            <a:r>
              <a:rPr lang="de-DE" dirty="0" smtClean="0"/>
              <a:t>Tausende von Entwicklern verbringen viel Zeit damit, diese Daten auszuwerten</a:t>
            </a:r>
          </a:p>
          <a:p>
            <a:pPr marL="358775" indent="0">
              <a:buNone/>
            </a:pPr>
            <a:endParaRPr lang="de-DE" dirty="0" smtClean="0"/>
          </a:p>
          <a:p>
            <a:pPr marL="358775" indent="0">
              <a:buNone/>
            </a:pPr>
            <a:r>
              <a:rPr lang="de-DE" dirty="0" smtClean="0"/>
              <a:t>Aber: wozu??</a:t>
            </a:r>
          </a:p>
          <a:p>
            <a:pPr marL="358775" indent="0">
              <a:buNone/>
            </a:pPr>
            <a:endParaRPr lang="de-DE" dirty="0" smtClean="0"/>
          </a:p>
          <a:p>
            <a:pPr marL="358775" indent="0">
              <a:buNone/>
            </a:pPr>
            <a:r>
              <a:rPr lang="de-DE" dirty="0" smtClean="0"/>
              <a:t>Strategische Erfahrung teilen? </a:t>
            </a:r>
            <a:r>
              <a:rPr lang="de-DE" dirty="0" smtClean="0">
                <a:sym typeface="Wingdings" pitchFamily="2" charset="2"/>
              </a:rPr>
              <a:t> mitmachen bei </a:t>
            </a:r>
            <a:r>
              <a:rPr lang="de-DE" dirty="0" smtClean="0"/>
              <a:t>http://wiki.openstreetmap.org/wiki/Talk:Future</a:t>
            </a:r>
          </a:p>
          <a:p>
            <a:pPr marL="358775" indent="0">
              <a:buNone/>
            </a:pPr>
            <a:endParaRPr lang="de-DE" dirty="0" smtClean="0"/>
          </a:p>
          <a:p>
            <a:pPr>
              <a:buNone/>
            </a:pPr>
            <a:endParaRPr lang="de-DE" dirty="0" smtClean="0"/>
          </a:p>
        </p:txBody>
      </p:sp>
      <p:sp>
        <p:nvSpPr>
          <p:cNvPr id="5" name="Textplatzhalter 4"/>
          <p:cNvSpPr>
            <a:spLocks noGrp="1"/>
          </p:cNvSpPr>
          <p:nvPr>
            <p:ph type="body" sz="quarter" idx="12"/>
          </p:nvPr>
        </p:nvSpPr>
        <p:spPr/>
        <p:txBody>
          <a:bodyPr/>
          <a:lstStyle/>
          <a:p>
            <a:r>
              <a:rPr lang="de-DE" dirty="0" smtClean="0"/>
              <a:t>Quo vadis OSM – Strategen gesucht für die Future-Group</a:t>
            </a:r>
            <a:endParaRPr lang="de-DE" dirty="0"/>
          </a:p>
        </p:txBody>
      </p:sp>
      <p:sp>
        <p:nvSpPr>
          <p:cNvPr id="9" name="Pfeil nach rechts 8"/>
          <p:cNvSpPr/>
          <p:nvPr/>
        </p:nvSpPr>
        <p:spPr>
          <a:xfrm>
            <a:off x="575816" y="1854250"/>
            <a:ext cx="288032" cy="216024"/>
          </a:xfrm>
          <a:prstGeom prst="rightArrow">
            <a:avLst/>
          </a:prstGeom>
          <a:solidFill>
            <a:srgbClr val="FFBF2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575816" y="2502322"/>
            <a:ext cx="288032" cy="216024"/>
          </a:xfrm>
          <a:prstGeom prst="rightArrow">
            <a:avLst/>
          </a:prstGeom>
          <a:solidFill>
            <a:srgbClr val="FFBF2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7" name="Picture 3"/>
          <p:cNvPicPr>
            <a:picLocks noChangeAspect="1" noChangeArrowheads="1"/>
          </p:cNvPicPr>
          <p:nvPr/>
        </p:nvPicPr>
        <p:blipFill>
          <a:blip r:embed="rId3" cstate="print"/>
          <a:srcRect/>
          <a:stretch>
            <a:fillRect/>
          </a:stretch>
        </p:blipFill>
        <p:spPr bwMode="auto">
          <a:xfrm>
            <a:off x="7793323" y="3078386"/>
            <a:ext cx="1855501" cy="2383489"/>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6308568" cy="4176464"/>
          </a:xfrm>
        </p:spPr>
        <p:txBody>
          <a:bodyPr/>
          <a:lstStyle/>
          <a:p>
            <a:r>
              <a:rPr lang="de-DE" dirty="0" smtClean="0"/>
              <a:t>Viele Anwendungen auf der Basis von Geodaten benötigen Hausnummern:</a:t>
            </a:r>
          </a:p>
          <a:p>
            <a:pPr lvl="1">
              <a:spcBef>
                <a:spcPts val="1200"/>
              </a:spcBef>
              <a:buFont typeface="Arial" pitchFamily="34" charset="0"/>
              <a:buChar char="•"/>
            </a:pPr>
            <a:r>
              <a:rPr lang="de-DE" dirty="0" smtClean="0"/>
              <a:t>Navigationsprogramme</a:t>
            </a:r>
          </a:p>
          <a:p>
            <a:pPr lvl="1">
              <a:spcBef>
                <a:spcPts val="1200"/>
              </a:spcBef>
              <a:buFont typeface="Arial" pitchFamily="34" charset="0"/>
              <a:buChar char="•"/>
            </a:pPr>
            <a:r>
              <a:rPr lang="de-DE" dirty="0" smtClean="0"/>
              <a:t>Telematikanwendungen</a:t>
            </a:r>
          </a:p>
          <a:p>
            <a:pPr lvl="1">
              <a:spcBef>
                <a:spcPts val="1200"/>
              </a:spcBef>
              <a:buFont typeface="Arial" pitchFamily="34" charset="0"/>
              <a:buChar char="•"/>
            </a:pPr>
            <a:r>
              <a:rPr lang="de-DE" dirty="0" smtClean="0"/>
              <a:t>Geocoding</a:t>
            </a:r>
          </a:p>
          <a:p>
            <a:pPr lvl="1">
              <a:spcBef>
                <a:spcPts val="1200"/>
              </a:spcBef>
              <a:buFont typeface="Arial" pitchFamily="34" charset="0"/>
              <a:buChar char="•"/>
            </a:pPr>
            <a:r>
              <a:rPr lang="de-DE" dirty="0" smtClean="0"/>
              <a:t>Reverse </a:t>
            </a:r>
            <a:r>
              <a:rPr lang="de-DE" dirty="0" err="1" smtClean="0"/>
              <a:t>Geocoding</a:t>
            </a:r>
            <a:endParaRPr lang="de-DE" dirty="0" smtClean="0"/>
          </a:p>
        </p:txBody>
      </p:sp>
      <p:pic>
        <p:nvPicPr>
          <p:cNvPr id="8" name="Bildplatzhalter 7"/>
          <p:cNvPicPr>
            <a:picLocks noGrp="1" noChangeAspect="1"/>
          </p:cNvPicPr>
          <p:nvPr>
            <p:ph type="pic" sz="quarter" idx="10"/>
          </p:nvPr>
        </p:nvPicPr>
        <p:blipFill>
          <a:blip r:embed="rId2" cstate="print">
            <a:extLst>
              <a:ext uri="{28A0092B-C50C-407E-A947-70E740481C1C}">
                <a14:useLocalDpi xmlns="" xmlns:a14="http://schemas.microsoft.com/office/drawing/2010/main" val="0"/>
              </a:ext>
            </a:extLst>
          </a:blip>
          <a:srcRect t="8170" b="8170"/>
          <a:stretch>
            <a:fillRect/>
          </a:stretch>
        </p:blipFill>
        <p:spPr>
          <a:xfrm>
            <a:off x="7108865" y="1919144"/>
            <a:ext cx="2662873" cy="3960440"/>
          </a:xfrm>
        </p:spPr>
      </p:pic>
      <p:pic>
        <p:nvPicPr>
          <p:cNvPr id="9" name="Bildplatzhalter 8"/>
          <p:cNvPicPr>
            <a:picLocks noGrp="1" noChangeAspect="1"/>
          </p:cNvPicPr>
          <p:nvPr>
            <p:ph type="pic" sz="quarter" idx="11"/>
          </p:nvPr>
        </p:nvPicPr>
        <p:blipFill>
          <a:blip r:embed="rId3" cstate="print">
            <a:extLst>
              <a:ext uri="{28A0092B-C50C-407E-A947-70E740481C1C}">
                <a14:useLocalDpi xmlns="" xmlns:a14="http://schemas.microsoft.com/office/drawing/2010/main" val="0"/>
              </a:ext>
            </a:extLst>
          </a:blip>
          <a:srcRect l="3227" r="3227"/>
          <a:stretch>
            <a:fillRect/>
          </a:stretch>
        </p:blipFill>
        <p:spPr>
          <a:xfrm>
            <a:off x="3772059" y="3581648"/>
            <a:ext cx="3067050" cy="2305050"/>
          </a:xfrm>
        </p:spPr>
      </p:pic>
      <p:sp>
        <p:nvSpPr>
          <p:cNvPr id="5" name="Textplatzhalter 4"/>
          <p:cNvSpPr>
            <a:spLocks noGrp="1"/>
          </p:cNvSpPr>
          <p:nvPr>
            <p:ph type="body" sz="quarter" idx="12"/>
          </p:nvPr>
        </p:nvSpPr>
        <p:spPr/>
        <p:txBody>
          <a:bodyPr/>
          <a:lstStyle/>
          <a:p>
            <a:r>
              <a:rPr lang="de-DE" dirty="0" smtClean="0"/>
              <a:t>Warum Hausnummern / Adressen mappen?</a:t>
            </a:r>
          </a:p>
          <a:p>
            <a:endParaRPr lang="de-DE"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5904656" cy="4176464"/>
          </a:xfrm>
        </p:spPr>
        <p:txBody>
          <a:bodyPr/>
          <a:lstStyle/>
          <a:p>
            <a:r>
              <a:rPr lang="de-DE" dirty="0" smtClean="0"/>
              <a:t>Steve Coast (OSM-Gründer)</a:t>
            </a:r>
            <a:br>
              <a:rPr lang="de-DE" dirty="0" smtClean="0"/>
            </a:br>
            <a:r>
              <a:rPr lang="de-DE" sz="1400" dirty="0" smtClean="0">
                <a:latin typeface="Myriad Pro" pitchFamily="34" charset="0"/>
              </a:rPr>
              <a:t>November 2012: sobald in OSM ausreichend viele Adressen erfasst sind gibt es keinen Grund mehr, eine proprietäre Landkarte zu verwenden</a:t>
            </a:r>
            <a:br>
              <a:rPr lang="de-DE" sz="1400" dirty="0" smtClean="0">
                <a:latin typeface="Myriad Pro" pitchFamily="34" charset="0"/>
              </a:rPr>
            </a:br>
            <a:r>
              <a:rPr lang="de-DE" sz="1400" dirty="0" smtClean="0">
                <a:latin typeface="Myriad Pro" pitchFamily="34" charset="0"/>
              </a:rPr>
              <a:t>http://stevecoast.com/2012/11/28/openstreetmap-addressable/</a:t>
            </a:r>
            <a:endParaRPr lang="de-DE" sz="1200" dirty="0" smtClean="0">
              <a:latin typeface="Myriad Pro" pitchFamily="34" charset="0"/>
            </a:endParaRPr>
          </a:p>
          <a:p>
            <a:endParaRPr lang="de-DE" sz="800" dirty="0" smtClean="0"/>
          </a:p>
          <a:p>
            <a:r>
              <a:rPr lang="de-DE" dirty="0" smtClean="0"/>
              <a:t>Frederik Ramm (OSMF Board Member)</a:t>
            </a:r>
            <a:br>
              <a:rPr lang="de-DE" dirty="0" smtClean="0"/>
            </a:br>
            <a:r>
              <a:rPr lang="de-DE" sz="1400" dirty="0" smtClean="0">
                <a:latin typeface="Myriad Pro" pitchFamily="34" charset="0"/>
              </a:rPr>
              <a:t>Dezember 2012: „Ich glaube zwar immer noch nicht, dass Adressen wirklich so wichtig sind, wie einige sagen.</a:t>
            </a:r>
            <a:br>
              <a:rPr lang="de-DE" sz="1400" dirty="0" smtClean="0">
                <a:latin typeface="Myriad Pro" pitchFamily="34" charset="0"/>
              </a:rPr>
            </a:br>
            <a:r>
              <a:rPr lang="de-DE" sz="1400" dirty="0" smtClean="0">
                <a:latin typeface="Myriad Pro" pitchFamily="34" charset="0"/>
              </a:rPr>
              <a:t>Aber ich denke, ich werde weiterhin nebenbei Hausnummern aufzeichnen und ab und zu auch mal Freunde mit einem Ausdruck behelligen, und sei es nur, um zu beweisen, dass die Befürchtung  ‘das kriegen wir mit </a:t>
            </a:r>
            <a:r>
              <a:rPr lang="de-DE" sz="1400" dirty="0" err="1" smtClean="0">
                <a:latin typeface="Myriad Pro" pitchFamily="34" charset="0"/>
              </a:rPr>
              <a:t>Crowdsourcing</a:t>
            </a:r>
            <a:r>
              <a:rPr lang="de-DE" sz="1400" dirty="0" smtClean="0">
                <a:latin typeface="Myriad Pro" pitchFamily="34" charset="0"/>
              </a:rPr>
              <a:t> nie hin‘  falsch ist.“</a:t>
            </a:r>
            <a:endParaRPr lang="de-DE" sz="1200" dirty="0" smtClean="0">
              <a:latin typeface="Myriad Pro" pitchFamily="34" charset="0"/>
            </a:endParaRPr>
          </a:p>
          <a:p>
            <a:endParaRPr lang="de-DE" sz="800" dirty="0" smtClean="0"/>
          </a:p>
          <a:p>
            <a:r>
              <a:rPr lang="en-US" dirty="0" err="1" smtClean="0"/>
              <a:t>Taiwanesische</a:t>
            </a:r>
            <a:r>
              <a:rPr lang="en-US" dirty="0" smtClean="0"/>
              <a:t> OSM community</a:t>
            </a:r>
            <a:br>
              <a:rPr lang="en-US" dirty="0" smtClean="0"/>
            </a:br>
            <a:r>
              <a:rPr lang="en-US" sz="1400" dirty="0" err="1" smtClean="0">
                <a:latin typeface="Myriad Pro" pitchFamily="34" charset="0"/>
              </a:rPr>
              <a:t>Oktober</a:t>
            </a:r>
            <a:r>
              <a:rPr lang="en-US" sz="1400" dirty="0" smtClean="0">
                <a:latin typeface="Myriad Pro" pitchFamily="34" charset="0"/>
              </a:rPr>
              <a:t> 2012: </a:t>
            </a:r>
            <a:r>
              <a:rPr lang="en-US" sz="1400" dirty="0" err="1" smtClean="0">
                <a:latin typeface="Myriad Pro" pitchFamily="34" charset="0"/>
              </a:rPr>
              <a:t>führte</a:t>
            </a:r>
            <a:r>
              <a:rPr lang="en-US" sz="1400" dirty="0" smtClean="0">
                <a:latin typeface="Myriad Pro" pitchFamily="34" charset="0"/>
              </a:rPr>
              <a:t> </a:t>
            </a:r>
            <a:r>
              <a:rPr lang="en-US" sz="1400" dirty="0" err="1" smtClean="0">
                <a:latin typeface="Myriad Pro" pitchFamily="34" charset="0"/>
              </a:rPr>
              <a:t>nach</a:t>
            </a:r>
            <a:r>
              <a:rPr lang="en-US" sz="1400" dirty="0" smtClean="0">
                <a:latin typeface="Myriad Pro" pitchFamily="34" charset="0"/>
              </a:rPr>
              <a:t> </a:t>
            </a:r>
            <a:r>
              <a:rPr lang="en-US" sz="1400" dirty="0" err="1" smtClean="0">
                <a:latin typeface="Myriad Pro" pitchFamily="34" charset="0"/>
              </a:rPr>
              <a:t>der</a:t>
            </a:r>
            <a:r>
              <a:rPr lang="en-US" sz="1400" dirty="0" smtClean="0">
                <a:latin typeface="Myriad Pro" pitchFamily="34" charset="0"/>
              </a:rPr>
              <a:t> SOTM in Japan </a:t>
            </a:r>
            <a:r>
              <a:rPr lang="en-US" sz="1400" dirty="0" err="1" smtClean="0">
                <a:latin typeface="Myriad Pro" pitchFamily="34" charset="0"/>
              </a:rPr>
              <a:t>einen</a:t>
            </a:r>
            <a:r>
              <a:rPr lang="en-US" sz="1400" dirty="0" smtClean="0">
                <a:latin typeface="Myriad Pro" pitchFamily="34" charset="0"/>
              </a:rPr>
              <a:t> </a:t>
            </a:r>
            <a:r>
              <a:rPr lang="en-US" sz="1400" dirty="0" err="1" smtClean="0">
                <a:latin typeface="Myriad Pro" pitchFamily="34" charset="0"/>
              </a:rPr>
              <a:t>Wettbewerb</a:t>
            </a:r>
            <a:r>
              <a:rPr lang="en-US" sz="1400" dirty="0" smtClean="0">
                <a:latin typeface="Myriad Pro" pitchFamily="34" charset="0"/>
              </a:rPr>
              <a:t> </a:t>
            </a:r>
            <a:r>
              <a:rPr lang="en-US" sz="1400" dirty="0" err="1" smtClean="0">
                <a:latin typeface="Myriad Pro" pitchFamily="34" charset="0"/>
              </a:rPr>
              <a:t>durch</a:t>
            </a:r>
            <a:r>
              <a:rPr lang="en-US" sz="1400" dirty="0" smtClean="0">
                <a:latin typeface="Myriad Pro" pitchFamily="34" charset="0"/>
              </a:rPr>
              <a:t> </a:t>
            </a:r>
            <a:r>
              <a:rPr lang="en-US" sz="1400" dirty="0" err="1" smtClean="0">
                <a:latin typeface="Myriad Pro" pitchFamily="34" charset="0"/>
              </a:rPr>
              <a:t>mit</a:t>
            </a:r>
            <a:r>
              <a:rPr lang="en-US" sz="1400" dirty="0" smtClean="0">
                <a:latin typeface="Myriad Pro" pitchFamily="34" charset="0"/>
              </a:rPr>
              <a:t> </a:t>
            </a:r>
            <a:r>
              <a:rPr lang="en-US" sz="1400" dirty="0" err="1" smtClean="0">
                <a:latin typeface="Myriad Pro" pitchFamily="34" charset="0"/>
              </a:rPr>
              <a:t>dem</a:t>
            </a:r>
            <a:r>
              <a:rPr lang="en-US" sz="1400" dirty="0" smtClean="0">
                <a:latin typeface="Myriad Pro" pitchFamily="34" charset="0"/>
              </a:rPr>
              <a:t> </a:t>
            </a:r>
            <a:r>
              <a:rPr lang="en-US" sz="1400" dirty="0" err="1" smtClean="0">
                <a:latin typeface="Myriad Pro" pitchFamily="34" charset="0"/>
              </a:rPr>
              <a:t>Ziel</a:t>
            </a:r>
            <a:r>
              <a:rPr lang="en-US" sz="1400" dirty="0" smtClean="0">
                <a:latin typeface="Myriad Pro" pitchFamily="34" charset="0"/>
              </a:rPr>
              <a:t>, </a:t>
            </a:r>
            <a:r>
              <a:rPr lang="en-US" sz="1400" dirty="0" err="1" smtClean="0">
                <a:latin typeface="Myriad Pro" pitchFamily="34" charset="0"/>
              </a:rPr>
              <a:t>mehr</a:t>
            </a:r>
            <a:r>
              <a:rPr lang="en-US" sz="1400" dirty="0" smtClean="0">
                <a:latin typeface="Myriad Pro" pitchFamily="34" charset="0"/>
              </a:rPr>
              <a:t> </a:t>
            </a:r>
            <a:r>
              <a:rPr lang="en-US" sz="1400" dirty="0" err="1" smtClean="0">
                <a:latin typeface="Myriad Pro" pitchFamily="34" charset="0"/>
              </a:rPr>
              <a:t>Adressen</a:t>
            </a:r>
            <a:r>
              <a:rPr lang="en-US" sz="1400" dirty="0" smtClean="0">
                <a:latin typeface="Myriad Pro" pitchFamily="34" charset="0"/>
              </a:rPr>
              <a:t> </a:t>
            </a:r>
            <a:r>
              <a:rPr lang="en-US" sz="1400" dirty="0" err="1" smtClean="0">
                <a:latin typeface="Myriad Pro" pitchFamily="34" charset="0"/>
              </a:rPr>
              <a:t>zu</a:t>
            </a:r>
            <a:r>
              <a:rPr lang="en-US" sz="1400" dirty="0" smtClean="0">
                <a:latin typeface="Myriad Pro" pitchFamily="34" charset="0"/>
              </a:rPr>
              <a:t> mappen:</a:t>
            </a:r>
            <a:br>
              <a:rPr lang="en-US" sz="1400" dirty="0" smtClean="0">
                <a:latin typeface="Myriad Pro" pitchFamily="34" charset="0"/>
              </a:rPr>
            </a:br>
            <a:r>
              <a:rPr lang="de-DE" sz="1400" dirty="0" smtClean="0">
                <a:latin typeface="Myriad Pro" pitchFamily="34" charset="0"/>
              </a:rPr>
              <a:t>http://wiki.openstreetmap.org/wiki/WikiProject_Taiwan/2012_Competition</a:t>
            </a:r>
            <a:endParaRPr lang="de-DE" sz="1200" dirty="0" smtClean="0">
              <a:latin typeface="Myriad Pro" pitchFamily="34" charset="0"/>
            </a:endParaRPr>
          </a:p>
        </p:txBody>
      </p:sp>
      <p:sp>
        <p:nvSpPr>
          <p:cNvPr id="5" name="Textplatzhalter 4"/>
          <p:cNvSpPr>
            <a:spLocks noGrp="1"/>
          </p:cNvSpPr>
          <p:nvPr>
            <p:ph type="body" sz="quarter" idx="12"/>
          </p:nvPr>
        </p:nvSpPr>
        <p:spPr/>
        <p:txBody>
          <a:bodyPr/>
          <a:lstStyle/>
          <a:p>
            <a:r>
              <a:rPr lang="de-DE" dirty="0" smtClean="0"/>
              <a:t>Meinungen</a:t>
            </a:r>
          </a:p>
          <a:p>
            <a:endParaRPr lang="de-DE" dirty="0"/>
          </a:p>
        </p:txBody>
      </p:sp>
      <p:pic>
        <p:nvPicPr>
          <p:cNvPr id="1027" name="Picture 3"/>
          <p:cNvPicPr>
            <a:picLocks noChangeAspect="1" noChangeArrowheads="1"/>
          </p:cNvPicPr>
          <p:nvPr/>
        </p:nvPicPr>
        <p:blipFill>
          <a:blip r:embed="rId2" cstate="print"/>
          <a:srcRect/>
          <a:stretch>
            <a:fillRect/>
          </a:stretch>
        </p:blipFill>
        <p:spPr bwMode="auto">
          <a:xfrm>
            <a:off x="7105014" y="1174994"/>
            <a:ext cx="2687826" cy="2263432"/>
          </a:xfrm>
          <a:prstGeom prst="rect">
            <a:avLst/>
          </a:prstGeom>
          <a:noFill/>
          <a:ln w="9525">
            <a:noFill/>
            <a:miter lim="800000"/>
            <a:headEnd/>
            <a:tailEnd/>
          </a:ln>
        </p:spPr>
      </p:pic>
      <p:sp>
        <p:nvSpPr>
          <p:cNvPr id="9" name="Rechteck 8"/>
          <p:cNvSpPr/>
          <p:nvPr/>
        </p:nvSpPr>
        <p:spPr>
          <a:xfrm>
            <a:off x="6984528" y="3638768"/>
            <a:ext cx="2880320" cy="1815882"/>
          </a:xfrm>
          <a:prstGeom prst="rect">
            <a:avLst/>
          </a:prstGeom>
        </p:spPr>
        <p:txBody>
          <a:bodyPr wrap="square">
            <a:spAutoFit/>
          </a:bodyPr>
          <a:lstStyle/>
          <a:p>
            <a:pPr fontAlgn="base"/>
            <a:r>
              <a:rPr lang="en-US" sz="1400" dirty="0" smtClean="0"/>
              <a:t>“Today OSM is a great display map. It’s routable too if you squint.</a:t>
            </a:r>
            <a:br>
              <a:rPr lang="en-US" sz="1400" dirty="0" smtClean="0"/>
            </a:br>
            <a:r>
              <a:rPr lang="en-US" sz="1400" dirty="0" smtClean="0"/>
              <a:t>But it’s essentially not </a:t>
            </a:r>
            <a:r>
              <a:rPr lang="en-US" sz="1400" dirty="0" err="1" smtClean="0"/>
              <a:t>geocodable</a:t>
            </a:r>
            <a:r>
              <a:rPr lang="en-US" sz="1400" dirty="0" smtClean="0"/>
              <a:t>, you can’t turn an address in to a location.</a:t>
            </a:r>
          </a:p>
          <a:p>
            <a:pPr fontAlgn="base"/>
            <a:r>
              <a:rPr lang="en-US" sz="1400" dirty="0" smtClean="0"/>
              <a:t>If we fix that then there’s really not a whole lot of point to ever using a proprietary map ever again.”</a:t>
            </a:r>
            <a:endParaRPr lang="en-US" sz="1400"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2" cstate="print"/>
          <a:srcRect/>
          <a:stretch>
            <a:fillRect/>
          </a:stretch>
        </p:blipFill>
        <p:spPr bwMode="auto">
          <a:xfrm>
            <a:off x="7310660" y="2790354"/>
            <a:ext cx="2160240" cy="637903"/>
          </a:xfrm>
          <a:prstGeom prst="rect">
            <a:avLst/>
          </a:prstGeom>
          <a:noFill/>
          <a:ln w="9525">
            <a:noFill/>
            <a:miter lim="800000"/>
            <a:headEnd/>
            <a:tailEnd/>
          </a:ln>
        </p:spPr>
      </p:pic>
      <p:sp>
        <p:nvSpPr>
          <p:cNvPr id="2" name="Inhaltsplatzhalter 1"/>
          <p:cNvSpPr>
            <a:spLocks noGrp="1"/>
          </p:cNvSpPr>
          <p:nvPr>
            <p:ph idx="1"/>
          </p:nvPr>
        </p:nvSpPr>
        <p:spPr>
          <a:xfrm>
            <a:off x="503808" y="1638226"/>
            <a:ext cx="5976664" cy="4176464"/>
          </a:xfrm>
        </p:spPr>
        <p:txBody>
          <a:bodyPr/>
          <a:lstStyle/>
          <a:p>
            <a:r>
              <a:rPr lang="de-DE" dirty="0" smtClean="0"/>
              <a:t>Relationen</a:t>
            </a:r>
            <a:br>
              <a:rPr lang="de-DE" dirty="0" smtClean="0"/>
            </a:br>
            <a:r>
              <a:rPr lang="de-DE" dirty="0" smtClean="0">
                <a:latin typeface="Myriad Pro" pitchFamily="34" charset="0"/>
              </a:rPr>
              <a:t/>
            </a:r>
            <a:br>
              <a:rPr lang="de-DE" dirty="0" smtClean="0">
                <a:latin typeface="Myriad Pro" pitchFamily="34" charset="0"/>
              </a:rPr>
            </a:br>
            <a:r>
              <a:rPr lang="de-DE" dirty="0" smtClean="0">
                <a:latin typeface="Myriad Pro" pitchFamily="34" charset="0"/>
              </a:rPr>
              <a:t>Relationen sind wie eine Ehe: individuelle Elemente, die in eine Beziehung zueinander gesetzt werden</a:t>
            </a:r>
            <a:br>
              <a:rPr lang="de-DE" dirty="0" smtClean="0">
                <a:latin typeface="Myriad Pro" pitchFamily="34" charset="0"/>
              </a:rPr>
            </a:br>
            <a:r>
              <a:rPr lang="de-DE" dirty="0" smtClean="0">
                <a:latin typeface="Myriad Pro" pitchFamily="34" charset="0"/>
              </a:rPr>
              <a:t/>
            </a:r>
            <a:br>
              <a:rPr lang="de-DE" dirty="0" smtClean="0">
                <a:latin typeface="Myriad Pro" pitchFamily="34" charset="0"/>
              </a:rPr>
            </a:br>
            <a:r>
              <a:rPr lang="de-DE" dirty="0" smtClean="0">
                <a:latin typeface="Myriad Pro" pitchFamily="34" charset="0"/>
              </a:rPr>
              <a:t>+ kleinere Datenbank</a:t>
            </a:r>
            <a:br>
              <a:rPr lang="de-DE" dirty="0" smtClean="0">
                <a:latin typeface="Myriad Pro" pitchFamily="34" charset="0"/>
              </a:rPr>
            </a:br>
            <a:r>
              <a:rPr lang="de-DE" dirty="0" smtClean="0">
                <a:latin typeface="Myriad Pro" pitchFamily="34" charset="0"/>
              </a:rPr>
              <a:t>+ keine redundanten Daten</a:t>
            </a:r>
            <a:br>
              <a:rPr lang="de-DE" dirty="0" smtClean="0">
                <a:latin typeface="Myriad Pro" pitchFamily="34" charset="0"/>
              </a:rPr>
            </a:br>
            <a:r>
              <a:rPr lang="de-DE" dirty="0" smtClean="0">
                <a:latin typeface="Myriad Pro" pitchFamily="34" charset="0"/>
              </a:rPr>
              <a:t/>
            </a:r>
            <a:br>
              <a:rPr lang="de-DE" dirty="0" smtClean="0">
                <a:latin typeface="Myriad Pro" pitchFamily="34" charset="0"/>
              </a:rPr>
            </a:br>
            <a:r>
              <a:rPr lang="de-DE" dirty="0" smtClean="0">
                <a:latin typeface="Myriad Pro" pitchFamily="34" charset="0"/>
              </a:rPr>
              <a:t>- Mapper braucht Erfahrung mit Relationen</a:t>
            </a:r>
            <a:br>
              <a:rPr lang="de-DE" dirty="0" smtClean="0">
                <a:latin typeface="Myriad Pro" pitchFamily="34" charset="0"/>
              </a:rPr>
            </a:br>
            <a:r>
              <a:rPr lang="de-DE" dirty="0" smtClean="0">
                <a:latin typeface="Myriad Pro" pitchFamily="34" charset="0"/>
              </a:rPr>
              <a:t>- nicht für Mapping-Anfänger geeignet</a:t>
            </a:r>
            <a:br>
              <a:rPr lang="de-DE" dirty="0" smtClean="0">
                <a:latin typeface="Myriad Pro" pitchFamily="34" charset="0"/>
              </a:rPr>
            </a:br>
            <a:r>
              <a:rPr lang="de-DE" dirty="0" smtClean="0">
                <a:latin typeface="Myriad Pro" pitchFamily="34" charset="0"/>
              </a:rPr>
              <a:t>- hohes Risiko unbeabsichtigter Zerstörung </a:t>
            </a:r>
            <a:br>
              <a:rPr lang="de-DE" dirty="0" smtClean="0">
                <a:latin typeface="Myriad Pro" pitchFamily="34" charset="0"/>
              </a:rPr>
            </a:br>
            <a:r>
              <a:rPr lang="de-DE" dirty="0" smtClean="0">
                <a:latin typeface="Myriad Pro" pitchFamily="34" charset="0"/>
              </a:rPr>
              <a:t>  von Daten</a:t>
            </a:r>
          </a:p>
        </p:txBody>
      </p:sp>
      <p:sp>
        <p:nvSpPr>
          <p:cNvPr id="5" name="Textplatzhalter 4"/>
          <p:cNvSpPr>
            <a:spLocks noGrp="1"/>
          </p:cNvSpPr>
          <p:nvPr>
            <p:ph type="body" sz="quarter" idx="12"/>
          </p:nvPr>
        </p:nvSpPr>
        <p:spPr/>
        <p:txBody>
          <a:bodyPr/>
          <a:lstStyle/>
          <a:p>
            <a:r>
              <a:rPr lang="de-DE" dirty="0" smtClean="0"/>
              <a:t>Datenmodelle</a:t>
            </a:r>
            <a:endParaRPr lang="de-DE" dirty="0"/>
          </a:p>
        </p:txBody>
      </p:sp>
      <p:pic>
        <p:nvPicPr>
          <p:cNvPr id="15363" name="Picture 3" descr="http://antiswh.homepage24.de/verwirrt.gif"/>
          <p:cNvPicPr>
            <a:picLocks noChangeAspect="1" noChangeArrowheads="1"/>
          </p:cNvPicPr>
          <p:nvPr/>
        </p:nvPicPr>
        <p:blipFill>
          <a:blip r:embed="rId3" cstate="print"/>
          <a:srcRect/>
          <a:stretch>
            <a:fillRect/>
          </a:stretch>
        </p:blipFill>
        <p:spPr bwMode="auto">
          <a:xfrm>
            <a:off x="6972526" y="1134170"/>
            <a:ext cx="2791020" cy="2184277"/>
          </a:xfrm>
          <a:prstGeom prst="rect">
            <a:avLst/>
          </a:prstGeom>
          <a:noFill/>
        </p:spPr>
      </p:pic>
      <p:grpSp>
        <p:nvGrpSpPr>
          <p:cNvPr id="11" name="Gruppieren 10"/>
          <p:cNvGrpSpPr/>
          <p:nvPr/>
        </p:nvGrpSpPr>
        <p:grpSpPr>
          <a:xfrm>
            <a:off x="6955158" y="3798466"/>
            <a:ext cx="2837682" cy="2139248"/>
            <a:chOff x="6955158" y="4429387"/>
            <a:chExt cx="2837682" cy="2139248"/>
          </a:xfrm>
        </p:grpSpPr>
        <p:pic>
          <p:nvPicPr>
            <p:cNvPr id="15364" name="Picture 4"/>
            <p:cNvPicPr>
              <a:picLocks noChangeAspect="1" noChangeArrowheads="1"/>
            </p:cNvPicPr>
            <p:nvPr/>
          </p:nvPicPr>
          <p:blipFill>
            <a:blip r:embed="rId4" cstate="print"/>
            <a:srcRect/>
            <a:stretch>
              <a:fillRect/>
            </a:stretch>
          </p:blipFill>
          <p:spPr bwMode="auto">
            <a:xfrm>
              <a:off x="6955158" y="4429387"/>
              <a:ext cx="2837682" cy="521207"/>
            </a:xfrm>
            <a:prstGeom prst="rect">
              <a:avLst/>
            </a:prstGeom>
            <a:noFill/>
            <a:ln w="9525">
              <a:noFill/>
              <a:miter lim="800000"/>
              <a:headEnd/>
              <a:tailEnd/>
            </a:ln>
          </p:spPr>
        </p:pic>
        <p:pic>
          <p:nvPicPr>
            <p:cNvPr id="15365" name="Picture 5"/>
            <p:cNvPicPr>
              <a:picLocks noChangeAspect="1" noChangeArrowheads="1"/>
            </p:cNvPicPr>
            <p:nvPr/>
          </p:nvPicPr>
          <p:blipFill>
            <a:blip r:embed="rId5" cstate="print"/>
            <a:srcRect/>
            <a:stretch>
              <a:fillRect/>
            </a:stretch>
          </p:blipFill>
          <p:spPr bwMode="auto">
            <a:xfrm>
              <a:off x="7639242" y="4726950"/>
              <a:ext cx="2073970" cy="1841685"/>
            </a:xfrm>
            <a:prstGeom prst="rect">
              <a:avLst/>
            </a:prstGeom>
            <a:noFill/>
            <a:ln w="9525">
              <a:noFill/>
              <a:miter lim="800000"/>
              <a:headEnd/>
              <a:tailEnd/>
            </a:ln>
          </p:spPr>
        </p:pic>
      </p:gr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6308568" cy="4176464"/>
          </a:xfrm>
        </p:spPr>
        <p:txBody>
          <a:bodyPr/>
          <a:lstStyle/>
          <a:p>
            <a:pPr>
              <a:spcAft>
                <a:spcPts val="1200"/>
              </a:spcAft>
            </a:pPr>
            <a:r>
              <a:rPr lang="de-DE" dirty="0" smtClean="0"/>
              <a:t>Karlsruher Modell</a:t>
            </a:r>
            <a:br>
              <a:rPr lang="de-DE" dirty="0" smtClean="0"/>
            </a:br>
            <a:r>
              <a:rPr lang="de-DE" dirty="0" smtClean="0">
                <a:latin typeface="Myriad Pro" pitchFamily="34" charset="0"/>
              </a:rPr>
              <a:t/>
            </a:r>
            <a:br>
              <a:rPr lang="de-DE" dirty="0" smtClean="0">
                <a:latin typeface="Myriad Pro" pitchFamily="34" charset="0"/>
              </a:rPr>
            </a:br>
            <a:r>
              <a:rPr lang="de-DE" sz="1800" dirty="0" smtClean="0">
                <a:latin typeface="Myriad Pro" pitchFamily="34" charset="0"/>
              </a:rPr>
              <a:t>+ auch für Einsteiger leicht zu verstehen</a:t>
            </a:r>
            <a:br>
              <a:rPr lang="de-DE" sz="1800" dirty="0" smtClean="0">
                <a:latin typeface="Myriad Pro" pitchFamily="34" charset="0"/>
              </a:rPr>
            </a:br>
            <a:r>
              <a:rPr lang="de-DE" sz="1800" dirty="0" smtClean="0">
                <a:latin typeface="Myriad Pro" pitchFamily="34" charset="0"/>
              </a:rPr>
              <a:t>+ für Auswertungssoftware leicht zu verarbeiten</a:t>
            </a:r>
            <a:br>
              <a:rPr lang="de-DE" sz="1800" dirty="0" smtClean="0">
                <a:latin typeface="Myriad Pro" pitchFamily="34" charset="0"/>
              </a:rPr>
            </a:br>
            <a:r>
              <a:rPr lang="de-DE" sz="1800" dirty="0" smtClean="0">
                <a:latin typeface="Myriad Pro" pitchFamily="34" charset="0"/>
              </a:rPr>
              <a:t>+ kaum anfällig für unbeabsichtigte Zerstörung</a:t>
            </a:r>
            <a:br>
              <a:rPr lang="de-DE" sz="1800" dirty="0" smtClean="0">
                <a:latin typeface="Myriad Pro" pitchFamily="34" charset="0"/>
              </a:rPr>
            </a:br>
            <a:r>
              <a:rPr lang="de-DE" sz="1800" dirty="0" smtClean="0">
                <a:latin typeface="Myriad Pro" pitchFamily="34" charset="0"/>
              </a:rPr>
              <a:t/>
            </a:r>
            <a:br>
              <a:rPr lang="de-DE" sz="1800" dirty="0" smtClean="0">
                <a:latin typeface="Myriad Pro" pitchFamily="34" charset="0"/>
              </a:rPr>
            </a:br>
            <a:r>
              <a:rPr lang="de-DE" sz="1800" dirty="0" smtClean="0">
                <a:latin typeface="Myriad Pro" pitchFamily="34" charset="0"/>
              </a:rPr>
              <a:t> - Redundante Daten in der Datenbank --&gt;</a:t>
            </a:r>
            <a:br>
              <a:rPr lang="de-DE" sz="1800" dirty="0" smtClean="0">
                <a:latin typeface="Myriad Pro" pitchFamily="34" charset="0"/>
              </a:rPr>
            </a:br>
            <a:r>
              <a:rPr lang="de-DE" sz="1800" dirty="0" smtClean="0">
                <a:latin typeface="Myriad Pro" pitchFamily="34" charset="0"/>
              </a:rPr>
              <a:t>      - Gefahr von </a:t>
            </a:r>
            <a:r>
              <a:rPr lang="de-DE" sz="1800" dirty="0" smtClean="0">
                <a:latin typeface="Myriad Pro" pitchFamily="34" charset="0"/>
                <a:sym typeface="Wingdings" pitchFamily="2" charset="2"/>
              </a:rPr>
              <a:t>Diskrepanzen</a:t>
            </a:r>
            <a:br>
              <a:rPr lang="de-DE" sz="1800" dirty="0" smtClean="0">
                <a:latin typeface="Myriad Pro" pitchFamily="34" charset="0"/>
                <a:sym typeface="Wingdings" pitchFamily="2" charset="2"/>
              </a:rPr>
            </a:br>
            <a:r>
              <a:rPr lang="de-DE" sz="1800" dirty="0" smtClean="0">
                <a:latin typeface="Myriad Pro" pitchFamily="34" charset="0"/>
                <a:sym typeface="Wingdings" pitchFamily="2" charset="2"/>
              </a:rPr>
              <a:t>      - unnötig große Datenmenge</a:t>
            </a:r>
            <a:br>
              <a:rPr lang="de-DE" sz="1800" dirty="0" smtClean="0">
                <a:latin typeface="Myriad Pro" pitchFamily="34" charset="0"/>
                <a:sym typeface="Wingdings" pitchFamily="2" charset="2"/>
              </a:rPr>
            </a:br>
            <a:r>
              <a:rPr lang="de-DE" sz="1800" dirty="0" smtClean="0">
                <a:latin typeface="Myriad Pro" pitchFamily="34" charset="0"/>
                <a:sym typeface="Wingdings" pitchFamily="2" charset="2"/>
              </a:rPr>
              <a:t> - größerer Aufwand bei Änderung von </a:t>
            </a:r>
            <a:br>
              <a:rPr lang="de-DE" sz="1800" dirty="0" smtClean="0">
                <a:latin typeface="Myriad Pro" pitchFamily="34" charset="0"/>
                <a:sym typeface="Wingdings" pitchFamily="2" charset="2"/>
              </a:rPr>
            </a:br>
            <a:r>
              <a:rPr lang="de-DE" sz="1800" dirty="0" smtClean="0">
                <a:latin typeface="Myriad Pro" pitchFamily="34" charset="0"/>
                <a:sym typeface="Wingdings" pitchFamily="2" charset="2"/>
              </a:rPr>
              <a:t>   Straßennamen, Postleitzahlen</a:t>
            </a:r>
          </a:p>
          <a:p>
            <a:pPr>
              <a:spcAft>
                <a:spcPts val="1200"/>
              </a:spcAft>
              <a:buNone/>
            </a:pPr>
            <a:r>
              <a:rPr lang="de-DE" dirty="0" smtClean="0">
                <a:latin typeface="Myriad Pro" pitchFamily="34" charset="0"/>
                <a:sym typeface="Wingdings" pitchFamily="2" charset="2"/>
              </a:rPr>
              <a:t>	     Keypad-Mapper 3 arbeitet nach dem</a:t>
            </a:r>
            <a:br>
              <a:rPr lang="de-DE" dirty="0" smtClean="0">
                <a:latin typeface="Myriad Pro" pitchFamily="34" charset="0"/>
                <a:sym typeface="Wingdings" pitchFamily="2" charset="2"/>
              </a:rPr>
            </a:br>
            <a:r>
              <a:rPr lang="de-DE" dirty="0" smtClean="0">
                <a:latin typeface="Myriad Pro" pitchFamily="34" charset="0"/>
                <a:sym typeface="Wingdings" pitchFamily="2" charset="2"/>
              </a:rPr>
              <a:t>     Karlsruher Modell</a:t>
            </a:r>
          </a:p>
        </p:txBody>
      </p:sp>
      <p:sp>
        <p:nvSpPr>
          <p:cNvPr id="5" name="Textplatzhalter 4"/>
          <p:cNvSpPr>
            <a:spLocks noGrp="1"/>
          </p:cNvSpPr>
          <p:nvPr>
            <p:ph type="body" sz="quarter" idx="12"/>
          </p:nvPr>
        </p:nvSpPr>
        <p:spPr/>
        <p:txBody>
          <a:bodyPr/>
          <a:lstStyle/>
          <a:p>
            <a:r>
              <a:rPr lang="de-DE" dirty="0" smtClean="0"/>
              <a:t>Datenmodelle</a:t>
            </a:r>
            <a:endParaRPr lang="de-DE" dirty="0"/>
          </a:p>
        </p:txBody>
      </p:sp>
      <p:pic>
        <p:nvPicPr>
          <p:cNvPr id="16387" name="Picture 3"/>
          <p:cNvPicPr>
            <a:picLocks noChangeAspect="1" noChangeArrowheads="1"/>
          </p:cNvPicPr>
          <p:nvPr/>
        </p:nvPicPr>
        <p:blipFill>
          <a:blip r:embed="rId2" cstate="print"/>
          <a:srcRect/>
          <a:stretch>
            <a:fillRect/>
          </a:stretch>
        </p:blipFill>
        <p:spPr bwMode="auto">
          <a:xfrm>
            <a:off x="6192440" y="3699928"/>
            <a:ext cx="3621410" cy="1906005"/>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7632600" y="1364112"/>
            <a:ext cx="2140190" cy="2002306"/>
          </a:xfrm>
          <a:prstGeom prst="rect">
            <a:avLst/>
          </a:prstGeom>
          <a:noFill/>
          <a:ln w="9525">
            <a:noFill/>
            <a:miter lim="800000"/>
            <a:headEnd/>
            <a:tailEnd/>
          </a:ln>
        </p:spPr>
      </p:pic>
      <p:sp>
        <p:nvSpPr>
          <p:cNvPr id="11" name="Pfeil nach rechts 10"/>
          <p:cNvSpPr/>
          <p:nvPr/>
        </p:nvSpPr>
        <p:spPr>
          <a:xfrm>
            <a:off x="757932" y="4984502"/>
            <a:ext cx="288032" cy="216024"/>
          </a:xfrm>
          <a:prstGeom prst="rightArrow">
            <a:avLst/>
          </a:prstGeom>
          <a:solidFill>
            <a:srgbClr val="FFBF27"/>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3808" y="1638226"/>
            <a:ext cx="5400600" cy="4248472"/>
          </a:xfrm>
        </p:spPr>
        <p:txBody>
          <a:bodyPr/>
          <a:lstStyle/>
          <a:p>
            <a:r>
              <a:rPr lang="de-DE" dirty="0" smtClean="0"/>
              <a:t>Version 1</a:t>
            </a:r>
            <a:br>
              <a:rPr lang="de-DE" dirty="0" smtClean="0"/>
            </a:br>
            <a:r>
              <a:rPr lang="de-DE" sz="1800" dirty="0" smtClean="0">
                <a:latin typeface="Myriad Pro" pitchFamily="34" charset="0"/>
              </a:rPr>
              <a:t>publiziert Ende 2010 von Nic Roets (Süd Afrika) (nroets@gmail.com)</a:t>
            </a:r>
            <a:r>
              <a:rPr lang="de-DE" dirty="0" smtClean="0"/>
              <a:t/>
            </a:r>
            <a:br>
              <a:rPr lang="de-DE" dirty="0" smtClean="0"/>
            </a:br>
            <a:endParaRPr lang="de-DE" sz="1200" dirty="0" smtClean="0"/>
          </a:p>
          <a:p>
            <a:r>
              <a:rPr lang="de-DE" dirty="0" smtClean="0"/>
              <a:t>Version 2</a:t>
            </a:r>
            <a:br>
              <a:rPr lang="de-DE" dirty="0" smtClean="0"/>
            </a:br>
            <a:r>
              <a:rPr lang="de-DE" sz="1800" dirty="0" smtClean="0">
                <a:latin typeface="Myriad Pro" pitchFamily="34" charset="0"/>
              </a:rPr>
              <a:t>publiziert Mitte 2011 von Cobra (Deutschland)</a:t>
            </a:r>
            <a:br>
              <a:rPr lang="de-DE" sz="1800" dirty="0" smtClean="0">
                <a:latin typeface="Myriad Pro" pitchFamily="34" charset="0"/>
              </a:rPr>
            </a:br>
            <a:r>
              <a:rPr lang="de-DE" sz="1800" dirty="0" smtClean="0">
                <a:latin typeface="Myriad Pro" pitchFamily="34" charset="0"/>
              </a:rPr>
              <a:t>cobra_osm@yahoo.com</a:t>
            </a:r>
          </a:p>
          <a:p>
            <a:endParaRPr lang="de-DE" sz="1200" dirty="0" smtClean="0"/>
          </a:p>
          <a:p>
            <a:r>
              <a:rPr lang="de-DE" sz="1800" dirty="0" smtClean="0"/>
              <a:t>Version 3.0</a:t>
            </a:r>
            <a:br>
              <a:rPr lang="de-DE" sz="1800" dirty="0" smtClean="0"/>
            </a:br>
            <a:r>
              <a:rPr lang="de-DE" sz="1800" dirty="0" smtClean="0">
                <a:latin typeface="Myriad Pro" pitchFamily="34" charset="0"/>
              </a:rPr>
              <a:t>publiziert Februar 2013 von ENAiKOON</a:t>
            </a:r>
            <a:br>
              <a:rPr lang="de-DE" sz="1800" dirty="0" smtClean="0">
                <a:latin typeface="Myriad Pro" pitchFamily="34" charset="0"/>
              </a:rPr>
            </a:br>
            <a:r>
              <a:rPr lang="de-DE" sz="1800" dirty="0" smtClean="0">
                <a:latin typeface="Myriad Pro" pitchFamily="34" charset="0"/>
              </a:rPr>
              <a:t>msemm@enaikoon.de</a:t>
            </a:r>
          </a:p>
          <a:p>
            <a:endParaRPr lang="de-DE" sz="1200" dirty="0" smtClean="0"/>
          </a:p>
          <a:p>
            <a:r>
              <a:rPr lang="de-DE" sz="1800" dirty="0" smtClean="0"/>
              <a:t>Version 3.1</a:t>
            </a:r>
            <a:br>
              <a:rPr lang="de-DE" sz="1800" dirty="0" smtClean="0"/>
            </a:br>
            <a:r>
              <a:rPr lang="de-DE" sz="1800" dirty="0" smtClean="0">
                <a:latin typeface="Myriad Pro" pitchFamily="34" charset="0"/>
              </a:rPr>
              <a:t>publiziert Juni 2013 von ENAiKOON</a:t>
            </a:r>
            <a:br>
              <a:rPr lang="de-DE" sz="1800" dirty="0" smtClean="0">
                <a:latin typeface="Myriad Pro" pitchFamily="34" charset="0"/>
              </a:rPr>
            </a:br>
            <a:r>
              <a:rPr lang="de-DE" sz="1800" dirty="0" smtClean="0">
                <a:latin typeface="Myriad Pro" pitchFamily="34" charset="0"/>
              </a:rPr>
              <a:t>msemm@enaikoon.de</a:t>
            </a:r>
            <a:endParaRPr lang="de-DE" dirty="0" smtClean="0"/>
          </a:p>
        </p:txBody>
      </p:sp>
      <p:sp>
        <p:nvSpPr>
          <p:cNvPr id="5" name="Textplatzhalter 4"/>
          <p:cNvSpPr>
            <a:spLocks noGrp="1"/>
          </p:cNvSpPr>
          <p:nvPr>
            <p:ph type="body" sz="quarter" idx="12"/>
          </p:nvPr>
        </p:nvSpPr>
        <p:spPr/>
        <p:txBody>
          <a:bodyPr/>
          <a:lstStyle/>
          <a:p>
            <a:r>
              <a:rPr lang="de-DE" dirty="0" smtClean="0"/>
              <a:t>Historie des Keypad-Mappers</a:t>
            </a:r>
          </a:p>
          <a:p>
            <a:endParaRPr lang="de-DE" dirty="0"/>
          </a:p>
        </p:txBody>
      </p:sp>
      <p:pic>
        <p:nvPicPr>
          <p:cNvPr id="2050" name="Picture 2"/>
          <p:cNvPicPr>
            <a:picLocks noChangeAspect="1" noChangeArrowheads="1"/>
          </p:cNvPicPr>
          <p:nvPr/>
        </p:nvPicPr>
        <p:blipFill>
          <a:blip r:embed="rId2" cstate="print"/>
          <a:srcRect/>
          <a:stretch>
            <a:fillRect/>
          </a:stretch>
        </p:blipFill>
        <p:spPr bwMode="auto">
          <a:xfrm>
            <a:off x="8424688" y="1278186"/>
            <a:ext cx="1368151" cy="1432619"/>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8424688" y="3006378"/>
            <a:ext cx="1368152" cy="2431820"/>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7200552" y="990154"/>
            <a:ext cx="2592288" cy="2592288"/>
          </a:xfrm>
          <a:prstGeom prst="rect">
            <a:avLst/>
          </a:prstGeom>
          <a:noFill/>
          <a:ln w="9525">
            <a:noFill/>
            <a:miter lim="800000"/>
            <a:headEnd/>
            <a:tailEnd/>
          </a:ln>
          <a:effectLst/>
        </p:spPr>
      </p:pic>
      <p:sp>
        <p:nvSpPr>
          <p:cNvPr id="9" name="Textplatzhalter 4"/>
          <p:cNvSpPr>
            <a:spLocks noGrp="1"/>
          </p:cNvSpPr>
          <p:nvPr>
            <p:ph type="body" sz="quarter" idx="12"/>
          </p:nvPr>
        </p:nvSpPr>
        <p:spPr>
          <a:xfrm>
            <a:off x="504000" y="918000"/>
            <a:ext cx="9288000" cy="432000"/>
          </a:xfrm>
        </p:spPr>
        <p:txBody>
          <a:bodyPr/>
          <a:lstStyle/>
          <a:p>
            <a:r>
              <a:rPr lang="de-DE" dirty="0" smtClean="0"/>
              <a:t>Steckbrief</a:t>
            </a:r>
          </a:p>
          <a:p>
            <a:endParaRPr lang="de-DE" dirty="0"/>
          </a:p>
        </p:txBody>
      </p:sp>
      <p:sp>
        <p:nvSpPr>
          <p:cNvPr id="10" name="Inhaltsplatzhalter 1"/>
          <p:cNvSpPr>
            <a:spLocks noGrp="1"/>
          </p:cNvSpPr>
          <p:nvPr>
            <p:ph idx="1"/>
          </p:nvPr>
        </p:nvSpPr>
        <p:spPr>
          <a:xfrm>
            <a:off x="503808" y="1638226"/>
            <a:ext cx="5472608" cy="3960440"/>
          </a:xfrm>
        </p:spPr>
        <p:txBody>
          <a:bodyPr/>
          <a:lstStyle/>
          <a:p>
            <a:r>
              <a:rPr lang="de-DE" dirty="0" smtClean="0"/>
              <a:t>Release: Februar 2013, </a:t>
            </a:r>
            <a:br>
              <a:rPr lang="de-DE" dirty="0" smtClean="0"/>
            </a:br>
            <a:r>
              <a:rPr lang="de-DE" dirty="0" smtClean="0"/>
              <a:t>Update auf Version 3.1: heute!!</a:t>
            </a:r>
            <a:br>
              <a:rPr lang="de-DE" dirty="0" smtClean="0"/>
            </a:br>
            <a:endParaRPr lang="de-DE" sz="800" dirty="0" smtClean="0"/>
          </a:p>
          <a:p>
            <a:r>
              <a:rPr lang="de-DE" dirty="0" smtClean="0"/>
              <a:t>Plattform: Android</a:t>
            </a:r>
            <a:br>
              <a:rPr lang="de-DE" dirty="0" smtClean="0"/>
            </a:br>
            <a:endParaRPr lang="de-DE" sz="800" dirty="0" smtClean="0"/>
          </a:p>
          <a:p>
            <a:r>
              <a:rPr lang="en-US" dirty="0" err="1" smtClean="0"/>
              <a:t>Aktive</a:t>
            </a:r>
            <a:r>
              <a:rPr lang="en-US" dirty="0" smtClean="0"/>
              <a:t> User: &gt; 1.000</a:t>
            </a:r>
            <a:br>
              <a:rPr lang="en-US" dirty="0" smtClean="0"/>
            </a:br>
            <a:endParaRPr lang="de-DE" sz="1200" dirty="0" smtClean="0"/>
          </a:p>
          <a:p>
            <a:r>
              <a:rPr lang="de-DE" dirty="0" smtClean="0"/>
              <a:t>Download:</a:t>
            </a:r>
            <a:br>
              <a:rPr lang="de-DE" dirty="0" smtClean="0"/>
            </a:br>
            <a:r>
              <a:rPr lang="de-DE" dirty="0" smtClean="0"/>
              <a:t>Google Play, Amazon Store, ENAiKOON Server</a:t>
            </a:r>
            <a:br>
              <a:rPr lang="de-DE" dirty="0" smtClean="0"/>
            </a:br>
            <a:endParaRPr lang="de-DE" sz="1200" dirty="0" smtClean="0"/>
          </a:p>
          <a:p>
            <a:r>
              <a:rPr lang="de-DE" dirty="0" smtClean="0"/>
              <a:t>OSM-Wiki Seite:</a:t>
            </a:r>
            <a:br>
              <a:rPr lang="de-DE" dirty="0" smtClean="0"/>
            </a:br>
            <a:r>
              <a:rPr lang="de-DE" dirty="0" smtClean="0"/>
              <a:t>deutsch, englisch, italienisch, niederländisch </a:t>
            </a:r>
            <a:br>
              <a:rPr lang="de-DE" dirty="0" smtClean="0"/>
            </a:br>
            <a:endParaRPr lang="de-DE" sz="1200" dirty="0" smtClean="0"/>
          </a:p>
          <a:p>
            <a:r>
              <a:rPr lang="de-DE" dirty="0" err="1" smtClean="0"/>
              <a:t>Wishlist</a:t>
            </a:r>
            <a:r>
              <a:rPr lang="de-DE" dirty="0" smtClean="0"/>
              <a:t> für Erweiterungen: auf Wiki-Seite</a:t>
            </a:r>
          </a:p>
        </p:txBody>
      </p:sp>
      <p:pic>
        <p:nvPicPr>
          <p:cNvPr id="25603" name="Picture 3"/>
          <p:cNvPicPr>
            <a:picLocks noChangeAspect="1" noChangeArrowheads="1"/>
          </p:cNvPicPr>
          <p:nvPr/>
        </p:nvPicPr>
        <p:blipFill>
          <a:blip r:embed="rId3" cstate="print"/>
          <a:stretch>
            <a:fillRect/>
          </a:stretch>
        </p:blipFill>
        <p:spPr bwMode="auto">
          <a:xfrm>
            <a:off x="7200552" y="3870474"/>
            <a:ext cx="2609277" cy="1872208"/>
          </a:xfrm>
          <a:prstGeom prst="rect">
            <a:avLst/>
          </a:prstGeom>
          <a:noFill/>
          <a:ln w="9525">
            <a:noFill/>
            <a:miter lim="800000"/>
            <a:headEnd/>
            <a:tailEnd/>
          </a:ln>
        </p:spPr>
      </p:pic>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tretch>
            <a:fillRect/>
          </a:stretch>
        </p:blipFill>
        <p:spPr bwMode="auto">
          <a:xfrm>
            <a:off x="3096096" y="1886332"/>
            <a:ext cx="4838937" cy="3024336"/>
          </a:xfrm>
          <a:prstGeom prst="rect">
            <a:avLst/>
          </a:prstGeom>
          <a:noFill/>
          <a:ln w="9525">
            <a:noFill/>
            <a:miter lim="800000"/>
            <a:headEnd/>
            <a:tailEnd/>
          </a:ln>
          <a:effectLst/>
        </p:spPr>
      </p:pic>
      <p:sp>
        <p:nvSpPr>
          <p:cNvPr id="2" name="Inhaltsplatzhalter 1"/>
          <p:cNvSpPr>
            <a:spLocks noGrp="1"/>
          </p:cNvSpPr>
          <p:nvPr>
            <p:ph idx="1"/>
          </p:nvPr>
        </p:nvSpPr>
        <p:spPr>
          <a:xfrm>
            <a:off x="503808" y="2067530"/>
            <a:ext cx="2304056" cy="288234"/>
          </a:xfrm>
        </p:spPr>
        <p:txBody>
          <a:bodyPr/>
          <a:lstStyle/>
          <a:p>
            <a:pPr>
              <a:buNone/>
            </a:pPr>
            <a:r>
              <a:rPr lang="de-DE" sz="1600" dirty="0" smtClean="0"/>
              <a:t>Aktuelle Straße und PLZ</a:t>
            </a:r>
            <a:endParaRPr lang="de-DE" sz="1600" dirty="0"/>
          </a:p>
        </p:txBody>
      </p:sp>
      <p:sp>
        <p:nvSpPr>
          <p:cNvPr id="5" name="Textplatzhalter 4"/>
          <p:cNvSpPr>
            <a:spLocks noGrp="1"/>
          </p:cNvSpPr>
          <p:nvPr>
            <p:ph type="body" sz="quarter" idx="12"/>
          </p:nvPr>
        </p:nvSpPr>
        <p:spPr/>
        <p:txBody>
          <a:bodyPr/>
          <a:lstStyle/>
          <a:p>
            <a:r>
              <a:rPr lang="de-DE" dirty="0" smtClean="0"/>
              <a:t>Features: Hausnummern-Erfassung</a:t>
            </a:r>
          </a:p>
          <a:p>
            <a:endParaRPr lang="de-DE" dirty="0"/>
          </a:p>
        </p:txBody>
      </p:sp>
      <p:sp>
        <p:nvSpPr>
          <p:cNvPr id="7" name="Inhaltsplatzhalter 1"/>
          <p:cNvSpPr txBox="1">
            <a:spLocks/>
          </p:cNvSpPr>
          <p:nvPr/>
        </p:nvSpPr>
        <p:spPr>
          <a:xfrm>
            <a:off x="503808" y="2444715"/>
            <a:ext cx="2448272" cy="288234"/>
          </a:xfrm>
          <a:prstGeom prst="rect">
            <a:avLst/>
          </a:prstGeom>
          <a:effectLst>
            <a:innerShdw blurRad="63500" dir="2700000">
              <a:prstClr val="black">
                <a:alpha val="50000"/>
              </a:prstClr>
            </a:innerShdw>
          </a:effectLst>
        </p:spPr>
        <p:txBody>
          <a:bodyPr lIns="0" tIns="0" rIns="0" bIns="0"/>
          <a:lstStyle/>
          <a:p>
            <a:pPr marL="342900" marR="0" lvl="0" indent="-250825"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Eingabefeld Hausnummer</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8" name="Inhaltsplatzhalter 1"/>
          <p:cNvSpPr txBox="1">
            <a:spLocks/>
          </p:cNvSpPr>
          <p:nvPr/>
        </p:nvSpPr>
        <p:spPr>
          <a:xfrm>
            <a:off x="6912520" y="1334752"/>
            <a:ext cx="1584176" cy="288234"/>
          </a:xfrm>
          <a:prstGeom prst="rect">
            <a:avLst/>
          </a:prstGeom>
          <a:effectLst>
            <a:innerShdw blurRad="63500" dir="2700000">
              <a:prstClr val="black">
                <a:alpha val="50000"/>
              </a:prstClr>
            </a:innerShdw>
          </a:effectLst>
        </p:spPr>
        <p:txBody>
          <a:bodyPr lIns="0" tIns="0" rIns="0" bIns="0"/>
          <a:lstStyle/>
          <a:p>
            <a:pPr marL="342900" marR="0" lvl="0" indent="-250825"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Hilfebildschirm</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9" name="Inhaltsplatzhalter 1"/>
          <p:cNvSpPr txBox="1">
            <a:spLocks/>
          </p:cNvSpPr>
          <p:nvPr/>
        </p:nvSpPr>
        <p:spPr>
          <a:xfrm>
            <a:off x="8064648" y="2415074"/>
            <a:ext cx="1944216" cy="576064"/>
          </a:xfrm>
          <a:prstGeom prst="rect">
            <a:avLst/>
          </a:prstGeom>
          <a:effectLst>
            <a:innerShdw blurRad="63500" dir="2700000">
              <a:prstClr val="black">
                <a:alpha val="50000"/>
              </a:prstClr>
            </a:innerShdw>
          </a:effectLst>
        </p:spPr>
        <p:txBody>
          <a:bodyPr lIns="0" tIns="0" rIns="0" bIns="0"/>
          <a:lstStyle/>
          <a:p>
            <a:pPr marL="182563"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Historie:</a:t>
            </a:r>
            <a:r>
              <a:rPr lang="de-DE" sz="1600" noProof="0" dirty="0" smtClean="0">
                <a:solidFill>
                  <a:srgbClr val="4C4C4C"/>
                </a:solidFill>
                <a:latin typeface="Myriad Pro Light" pitchFamily="34" charset="0"/>
              </a:rPr>
              <a:t/>
            </a:r>
            <a:br>
              <a:rPr lang="de-DE" sz="1600" noProof="0" dirty="0" smtClean="0">
                <a:solidFill>
                  <a:srgbClr val="4C4C4C"/>
                </a:solidFill>
                <a:latin typeface="Myriad Pro Light" pitchFamily="34" charset="0"/>
              </a:rPr>
            </a:br>
            <a:r>
              <a:rPr lang="de-DE" sz="1400" dirty="0" smtClean="0">
                <a:solidFill>
                  <a:srgbClr val="4C4C4C"/>
                </a:solidFill>
                <a:latin typeface="Myriad Pro" pitchFamily="34" charset="0"/>
                <a:sym typeface="Wingdings"/>
              </a:rPr>
              <a:t>letzte 3 Hausnummern</a:t>
            </a:r>
            <a:endParaRPr lang="de-DE" sz="1400" dirty="0">
              <a:solidFill>
                <a:srgbClr val="4C4C4C"/>
              </a:solidFill>
              <a:latin typeface="Myriad Pro" pitchFamily="34" charset="0"/>
              <a:sym typeface="Wingdings"/>
            </a:endParaRPr>
          </a:p>
        </p:txBody>
      </p:sp>
      <p:sp>
        <p:nvSpPr>
          <p:cNvPr id="10" name="Inhaltsplatzhalter 1"/>
          <p:cNvSpPr txBox="1">
            <a:spLocks/>
          </p:cNvSpPr>
          <p:nvPr/>
        </p:nvSpPr>
        <p:spPr>
          <a:xfrm>
            <a:off x="8136656" y="3150394"/>
            <a:ext cx="1656184" cy="504056"/>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Eingabefeld für Zusatzinfos</a:t>
            </a:r>
            <a:endParaRPr kumimoji="0" lang="de-DE" sz="1600" b="0" i="0" u="none" strike="noStrike" kern="1200" cap="none" spc="0" normalizeH="0" baseline="0" noProof="0" dirty="0">
              <a:ln>
                <a:noFill/>
              </a:ln>
              <a:solidFill>
                <a:srgbClr val="4C4C4C"/>
              </a:solidFill>
              <a:effectLst/>
              <a:uLnTx/>
              <a:uFillTx/>
              <a:latin typeface="Myriad Pro Light" pitchFamily="34" charset="0"/>
              <a:ea typeface="+mn-ea"/>
              <a:cs typeface="+mn-cs"/>
            </a:endParaRPr>
          </a:p>
        </p:txBody>
      </p:sp>
      <p:sp>
        <p:nvSpPr>
          <p:cNvPr id="11" name="Inhaltsplatzhalter 1"/>
          <p:cNvSpPr txBox="1">
            <a:spLocks/>
          </p:cNvSpPr>
          <p:nvPr/>
        </p:nvSpPr>
        <p:spPr>
          <a:xfrm>
            <a:off x="3312120" y="5382642"/>
            <a:ext cx="3096344" cy="504056"/>
          </a:xfrm>
          <a:prstGeom prst="rect">
            <a:avLst/>
          </a:prstGeom>
          <a:effectLst>
            <a:innerShdw blurRad="63500" dir="2700000">
              <a:prstClr val="black">
                <a:alpha val="50000"/>
              </a:prstClr>
            </a:innerShdw>
          </a:effectLst>
        </p:spPr>
        <p:txBody>
          <a:bodyPr lIns="0" tIns="0" rIns="0" bIns="0"/>
          <a:lstStyle/>
          <a:p>
            <a:pPr marL="92075" marR="0" lvl="0" algn="l" defTabSz="914400" rtl="0" eaLnBrk="1" fontAlgn="auto" latinLnBrk="0" hangingPunct="1">
              <a:lnSpc>
                <a:spcPct val="100000"/>
              </a:lnSpc>
              <a:spcBef>
                <a:spcPct val="20000"/>
              </a:spcBef>
              <a:spcAft>
                <a:spcPts val="0"/>
              </a:spcAft>
              <a:buClr>
                <a:srgbClr val="46B4E7"/>
              </a:buClr>
              <a:buSzTx/>
              <a:buFont typeface="Wingdings" pitchFamily="2" charset="2"/>
              <a:buNone/>
              <a:tabLst/>
              <a:defRPr/>
            </a:pPr>
            <a:r>
              <a:rPr kumimoji="0" lang="de-DE" sz="1600" b="0" i="0" u="none" strike="noStrike" kern="1200" cap="none" spc="0" normalizeH="0" baseline="0" noProof="0" dirty="0" smtClean="0">
                <a:ln>
                  <a:noFill/>
                </a:ln>
                <a:solidFill>
                  <a:srgbClr val="4C4C4C"/>
                </a:solidFill>
                <a:effectLst/>
                <a:uLnTx/>
                <a:uFillTx/>
                <a:latin typeface="Myriad Pro Light" pitchFamily="34" charset="0"/>
                <a:ea typeface="+mn-ea"/>
                <a:cs typeface="+mn-cs"/>
              </a:rPr>
              <a:t>Tastenfeld</a:t>
            </a:r>
            <a:r>
              <a:rPr lang="de-DE" sz="1600" dirty="0" smtClean="0">
                <a:solidFill>
                  <a:srgbClr val="4C4C4C"/>
                </a:solidFill>
                <a:latin typeface="Myriad Pro Light" pitchFamily="34" charset="0"/>
              </a:rPr>
              <a:t/>
            </a:r>
            <a:br>
              <a:rPr lang="de-DE" sz="1600" dirty="0" smtClean="0">
                <a:solidFill>
                  <a:srgbClr val="4C4C4C"/>
                </a:solidFill>
                <a:latin typeface="Myriad Pro Light" pitchFamily="34" charset="0"/>
              </a:rPr>
            </a:br>
            <a:r>
              <a:rPr lang="de-DE" sz="1400" dirty="0" smtClean="0">
                <a:solidFill>
                  <a:srgbClr val="4C4C4C"/>
                </a:solidFill>
                <a:latin typeface="Myriad Pro" pitchFamily="34" charset="0"/>
              </a:rPr>
              <a:t>(abhängig von der Bildschirmgröße)</a:t>
            </a:r>
            <a:endParaRPr kumimoji="0" lang="de-DE" sz="1600" b="0" i="0" u="none" strike="noStrike" kern="1200" cap="none" spc="0" normalizeH="0" baseline="0" noProof="0" dirty="0">
              <a:ln>
                <a:noFill/>
              </a:ln>
              <a:solidFill>
                <a:srgbClr val="4C4C4C"/>
              </a:solidFill>
              <a:effectLst/>
              <a:uLnTx/>
              <a:uFillTx/>
              <a:latin typeface="Myriad Pro" pitchFamily="34" charset="0"/>
            </a:endParaRPr>
          </a:p>
        </p:txBody>
      </p:sp>
      <p:cxnSp>
        <p:nvCxnSpPr>
          <p:cNvPr id="13" name="Gerade Verbindung 12"/>
          <p:cNvCxnSpPr/>
          <p:nvPr/>
        </p:nvCxnSpPr>
        <p:spPr>
          <a:xfrm>
            <a:off x="2712720" y="2209800"/>
            <a:ext cx="887432" cy="449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a:xfrm>
            <a:off x="2889885" y="2588895"/>
            <a:ext cx="771525" cy="1905"/>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endCxn id="10" idx="1"/>
          </p:cNvCxnSpPr>
          <p:nvPr/>
        </p:nvCxnSpPr>
        <p:spPr>
          <a:xfrm>
            <a:off x="6264448" y="2862362"/>
            <a:ext cx="1872208" cy="540060"/>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4032200" y="3924300"/>
            <a:ext cx="1019860" cy="145834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7822336" y="1546860"/>
            <a:ext cx="3404" cy="52341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flipV="1">
            <a:off x="7056536" y="2529840"/>
            <a:ext cx="1134964" cy="296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38" name="Inhaltsplatzhalter 1"/>
          <p:cNvSpPr txBox="1">
            <a:spLocks/>
          </p:cNvSpPr>
          <p:nvPr/>
        </p:nvSpPr>
        <p:spPr>
          <a:xfrm>
            <a:off x="503808" y="2790354"/>
            <a:ext cx="2520280" cy="2664296"/>
          </a:xfrm>
          <a:prstGeom prst="rect">
            <a:avLst/>
          </a:prstGeom>
          <a:effectLst>
            <a:innerShdw blurRad="63500" dir="2700000">
              <a:prstClr val="black">
                <a:alpha val="50000"/>
              </a:prstClr>
            </a:innerShdw>
          </a:effectLst>
        </p:spPr>
        <p:txBody>
          <a:bodyPr lIns="0" tIns="0" rIns="0" bIns="0"/>
          <a:lstStyle/>
          <a:p>
            <a:pPr marL="92075" lvl="0">
              <a:lnSpc>
                <a:spcPct val="200000"/>
              </a:lnSpc>
              <a:spcBef>
                <a:spcPts val="1200"/>
              </a:spcBef>
              <a:buClr>
                <a:srgbClr val="46B4E7"/>
              </a:buClr>
              <a:defRPr/>
            </a:pPr>
            <a:r>
              <a:rPr lang="de-DE" sz="1600" dirty="0" smtClean="0">
                <a:solidFill>
                  <a:srgbClr val="4C4C4C"/>
                </a:solidFill>
                <a:latin typeface="Myriad Pro Light" pitchFamily="34" charset="0"/>
              </a:rPr>
              <a:t>Menu-Bar</a:t>
            </a:r>
            <a:br>
              <a:rPr lang="de-DE" sz="1600" dirty="0" smtClean="0">
                <a:solidFill>
                  <a:srgbClr val="4C4C4C"/>
                </a:solidFill>
                <a:latin typeface="Myriad Pro Light" pitchFamily="34" charset="0"/>
              </a:rPr>
            </a:br>
            <a:r>
              <a:rPr lang="de-DE" sz="1400" dirty="0" smtClean="0">
                <a:solidFill>
                  <a:srgbClr val="4C4C4C"/>
                </a:solidFill>
                <a:latin typeface="Myriad Pro" pitchFamily="34" charset="0"/>
                <a:sym typeface="Wingdings"/>
              </a:rPr>
              <a:t>    </a:t>
            </a:r>
            <a:r>
              <a:rPr lang="de-DE" sz="1400" dirty="0" smtClean="0">
                <a:solidFill>
                  <a:srgbClr val="4C4C4C"/>
                </a:solidFill>
                <a:latin typeface="Myriad Pro" pitchFamily="34" charset="0"/>
              </a:rPr>
              <a:t>Rückgängig</a:t>
            </a:r>
            <a:br>
              <a:rPr lang="de-DE" sz="1400" dirty="0" smtClean="0">
                <a:solidFill>
                  <a:srgbClr val="4C4C4C"/>
                </a:solidFill>
                <a:latin typeface="Myriad Pro" pitchFamily="34" charset="0"/>
              </a:rPr>
            </a:br>
            <a:r>
              <a:rPr lang="de-DE" sz="1400" dirty="0" smtClean="0">
                <a:solidFill>
                  <a:srgbClr val="4C4C4C"/>
                </a:solidFill>
                <a:latin typeface="Myriad Pro" pitchFamily="34" charset="0"/>
                <a:sym typeface="Wingdings"/>
              </a:rPr>
              <a:t>    </a:t>
            </a:r>
            <a:r>
              <a:rPr lang="de-DE" sz="1400" dirty="0" smtClean="0">
                <a:solidFill>
                  <a:srgbClr val="4C4C4C"/>
                </a:solidFill>
                <a:latin typeface="Myriad Pro" pitchFamily="34" charset="0"/>
              </a:rPr>
              <a:t>GPS einfrieren</a:t>
            </a:r>
            <a:br>
              <a:rPr lang="de-DE" sz="1400" dirty="0" smtClean="0">
                <a:solidFill>
                  <a:srgbClr val="4C4C4C"/>
                </a:solidFill>
                <a:latin typeface="Myriad Pro" pitchFamily="34" charset="0"/>
              </a:rPr>
            </a:br>
            <a:r>
              <a:rPr lang="de-DE" sz="1400" dirty="0" smtClean="0">
                <a:solidFill>
                  <a:srgbClr val="4C4C4C"/>
                </a:solidFill>
                <a:latin typeface="Myriad Pro" pitchFamily="34" charset="0"/>
                <a:sym typeface="Wingdings"/>
              </a:rPr>
              <a:t>    Anzeige GPS / Kompass</a:t>
            </a:r>
            <a:r>
              <a:rPr lang="de-DE" sz="1400" dirty="0" smtClean="0">
                <a:solidFill>
                  <a:srgbClr val="4C4C4C"/>
                </a:solidFill>
                <a:latin typeface="Myriad Pro" pitchFamily="34" charset="0"/>
              </a:rPr>
              <a:t/>
            </a:r>
            <a:br>
              <a:rPr lang="de-DE" sz="1400" dirty="0" smtClean="0">
                <a:solidFill>
                  <a:srgbClr val="4C4C4C"/>
                </a:solidFill>
                <a:latin typeface="Myriad Pro" pitchFamily="34" charset="0"/>
              </a:rPr>
            </a:br>
            <a:r>
              <a:rPr lang="de-DE" sz="1400" dirty="0" smtClean="0">
                <a:solidFill>
                  <a:srgbClr val="4C4C4C"/>
                </a:solidFill>
                <a:latin typeface="Myriad Pro" pitchFamily="34" charset="0"/>
                <a:sym typeface="Wingdings"/>
              </a:rPr>
              <a:t>    </a:t>
            </a:r>
            <a:r>
              <a:rPr lang="de-DE" sz="1400" dirty="0" smtClean="0">
                <a:solidFill>
                  <a:srgbClr val="4C4C4C"/>
                </a:solidFill>
                <a:latin typeface="Myriad Pro" pitchFamily="34" charset="0"/>
              </a:rPr>
              <a:t>Foto mit GPS-Koord. in EXIF</a:t>
            </a:r>
            <a:br>
              <a:rPr lang="de-DE" sz="1400" dirty="0" smtClean="0">
                <a:solidFill>
                  <a:srgbClr val="4C4C4C"/>
                </a:solidFill>
                <a:latin typeface="Myriad Pro" pitchFamily="34" charset="0"/>
              </a:rPr>
            </a:br>
            <a:r>
              <a:rPr lang="de-DE" sz="1400" dirty="0" smtClean="0">
                <a:solidFill>
                  <a:srgbClr val="4C4C4C"/>
                </a:solidFill>
                <a:latin typeface="Myriad Pro" pitchFamily="34" charset="0"/>
                <a:sym typeface="Wingdings"/>
              </a:rPr>
              <a:t>    </a:t>
            </a:r>
            <a:r>
              <a:rPr lang="de-DE" sz="1400" dirty="0" smtClean="0">
                <a:solidFill>
                  <a:srgbClr val="4C4C4C"/>
                </a:solidFill>
                <a:latin typeface="Myriad Pro" pitchFamily="34" charset="0"/>
              </a:rPr>
              <a:t>Audio-Notiz mit GPS-Koord.</a:t>
            </a:r>
            <a:endParaRPr lang="de-DE" sz="1200" dirty="0" smtClean="0">
              <a:solidFill>
                <a:srgbClr val="4C4C4C"/>
              </a:solidFill>
              <a:latin typeface="Myriad Pro" pitchFamily="34" charset="0"/>
            </a:endParaRPr>
          </a:p>
        </p:txBody>
      </p:sp>
      <p:cxnSp>
        <p:nvCxnSpPr>
          <p:cNvPr id="59" name="Gerade Verbindung 58"/>
          <p:cNvCxnSpPr/>
          <p:nvPr/>
        </p:nvCxnSpPr>
        <p:spPr>
          <a:xfrm flipV="1">
            <a:off x="1727944" y="2790354"/>
            <a:ext cx="1512168" cy="79208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1943968" y="3294410"/>
            <a:ext cx="1296144" cy="64807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2880072" y="4158506"/>
            <a:ext cx="360040" cy="576064"/>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flipV="1">
            <a:off x="2880072" y="4734570"/>
            <a:ext cx="360040" cy="432048"/>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flipV="1">
            <a:off x="2592040" y="3726458"/>
            <a:ext cx="648072" cy="648072"/>
          </a:xfrm>
          <a:prstGeom prst="line">
            <a:avLst/>
          </a:prstGeom>
          <a:ln w="222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Enaikoon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0" marR="0" indent="0" algn="l" defTabSz="914400" rtl="0" eaLnBrk="1" fontAlgn="auto" latinLnBrk="0" hangingPunct="1">
          <a:lnSpc>
            <a:spcPct val="100000"/>
          </a:lnSpc>
          <a:spcBef>
            <a:spcPct val="0"/>
          </a:spcBef>
          <a:spcAft>
            <a:spcPts val="0"/>
          </a:spcAft>
          <a:buClrTx/>
          <a:buSzTx/>
          <a:buFontTx/>
          <a:buNone/>
          <a:tabLst>
            <a:tab pos="804863" algn="l"/>
          </a:tabLst>
          <a:defRPr kumimoji="0" sz="2800" b="0" i="0" u="none" strike="noStrike" kern="1200" cap="none" spc="0" normalizeH="0" baseline="0" noProof="0" dirty="0" smtClean="0">
            <a:ln>
              <a:noFill/>
            </a:ln>
            <a:solidFill>
              <a:srgbClr val="46B4E7"/>
            </a:solidFill>
            <a:effectLst/>
            <a:uLnTx/>
            <a:uFillTx/>
            <a:latin typeface="Myriad Pro Light" pitchFamily="34" charset="0"/>
            <a:ea typeface="+mj-ea"/>
            <a:cs typeface="+mj-cs"/>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Enaikoon_Vorlage</Template>
  <TotalTime>0</TotalTime>
  <Words>221</Words>
  <Application>Microsoft Office PowerPoint</Application>
  <PresentationFormat>Benutzerdefiniert</PresentationFormat>
  <Paragraphs>104</Paragraphs>
  <Slides>22</Slides>
  <Notes>0</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Enaikoon_Vorlage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Marketing-1</dc:creator>
  <cp:lastModifiedBy>Markus</cp:lastModifiedBy>
  <cp:revision>212</cp:revision>
  <dcterms:created xsi:type="dcterms:W3CDTF">2013-01-04T13:28:35Z</dcterms:created>
  <dcterms:modified xsi:type="dcterms:W3CDTF">2013-06-08T20:32:00Z</dcterms:modified>
</cp:coreProperties>
</file>